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314" r:id="rId5"/>
    <p:sldId id="398" r:id="rId6"/>
    <p:sldId id="404" r:id="rId7"/>
    <p:sldId id="396" r:id="rId8"/>
    <p:sldId id="387" r:id="rId9"/>
    <p:sldId id="375" r:id="rId10"/>
    <p:sldId id="402" r:id="rId11"/>
    <p:sldId id="392" r:id="rId12"/>
    <p:sldId id="378" r:id="rId13"/>
    <p:sldId id="377" r:id="rId14"/>
    <p:sldId id="366" r:id="rId15"/>
    <p:sldId id="386" r:id="rId16"/>
    <p:sldId id="401" r:id="rId17"/>
    <p:sldId id="399" r:id="rId18"/>
    <p:sldId id="400" r:id="rId19"/>
    <p:sldId id="403" r:id="rId20"/>
    <p:sldId id="379" r:id="rId21"/>
    <p:sldId id="380" r:id="rId22"/>
    <p:sldId id="394" r:id="rId23"/>
    <p:sldId id="391" r:id="rId24"/>
    <p:sldId id="374" r:id="rId25"/>
    <p:sldId id="389" r:id="rId26"/>
    <p:sldId id="331" r:id="rId27"/>
    <p:sldId id="278" r:id="rId2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Tarbutt" initials="KT" lastIdx="27" clrIdx="0"/>
  <p:cmAuthor id="1" name="Rachel Pawson" initials="RP" lastIdx="1" clrIdx="1"/>
  <p:cmAuthor id="2" name="Kern, Brandon" initials="BK" lastIdx="24" clrIdx="2"/>
  <p:cmAuthor id="3" name="Gary Rynhoud" initials="GR"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A2"/>
    <a:srgbClr val="772349"/>
    <a:srgbClr val="D60093"/>
    <a:srgbClr val="A5DBD4"/>
    <a:srgbClr val="000000"/>
    <a:srgbClr val="FFFFFF"/>
    <a:srgbClr val="B1718C"/>
    <a:srgbClr val="CBA0B1"/>
    <a:srgbClr val="015B6B"/>
    <a:srgbClr val="408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2768" autoAdjust="0"/>
  </p:normalViewPr>
  <p:slideViewPr>
    <p:cSldViewPr snapToGrid="0" showGuides="1">
      <p:cViewPr varScale="1">
        <p:scale>
          <a:sx n="113" d="100"/>
          <a:sy n="113" d="100"/>
        </p:scale>
        <p:origin x="-15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doughnutChart>
        <c:varyColors val="1"/>
        <c:ser>
          <c:idx val="0"/>
          <c:order val="0"/>
          <c:spPr>
            <a:solidFill>
              <a:srgbClr val="6988AA"/>
            </a:solidFill>
            <a:ln>
              <a:solidFill>
                <a:srgbClr val="6988AA"/>
              </a:solidFill>
            </a:ln>
          </c:spPr>
          <c:dPt>
            <c:idx val="1"/>
            <c:bubble3D val="0"/>
            <c:spPr>
              <a:solidFill>
                <a:srgbClr val="65955C"/>
              </a:solidFill>
              <a:ln>
                <a:solidFill>
                  <a:srgbClr val="65955C"/>
                </a:solidFill>
              </a:ln>
            </c:spPr>
          </c:dPt>
          <c:dPt>
            <c:idx val="2"/>
            <c:bubble3D val="0"/>
            <c:spPr>
              <a:solidFill>
                <a:srgbClr val="807372"/>
              </a:solidFill>
              <a:ln>
                <a:solidFill>
                  <a:srgbClr val="807372"/>
                </a:solidFill>
              </a:ln>
            </c:spPr>
          </c:dPt>
          <c:val>
            <c:numRef>
              <c:f>Sheet1!$C$2:$C$4</c:f>
              <c:numCache>
                <c:formatCode>General</c:formatCode>
                <c:ptCount val="3"/>
                <c:pt idx="0">
                  <c:v>0.33</c:v>
                </c:pt>
                <c:pt idx="1">
                  <c:v>0.33</c:v>
                </c:pt>
                <c:pt idx="2">
                  <c:v>0.33</c:v>
                </c:pt>
              </c:numCache>
            </c:numRef>
          </c:val>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395061728395062E-3"/>
          <c:y val="7.8395061728395062E-3"/>
          <c:w val="0.98432098765432097"/>
          <c:h val="0.98432098765432097"/>
        </c:manualLayout>
      </c:layout>
      <c:doughnutChart>
        <c:varyColors val="1"/>
        <c:ser>
          <c:idx val="0"/>
          <c:order val="0"/>
          <c:spPr>
            <a:solidFill>
              <a:srgbClr val="CE6945"/>
            </a:solidFill>
            <a:ln>
              <a:solidFill>
                <a:srgbClr val="CE6945"/>
              </a:solidFill>
            </a:ln>
          </c:spPr>
          <c:val>
            <c:numRef>
              <c:f>Sheet1!$M$2</c:f>
              <c:numCache>
                <c:formatCode>General</c:formatCode>
                <c:ptCount val="1"/>
                <c:pt idx="0">
                  <c:v>1</c:v>
                </c:pt>
              </c:numCache>
            </c:numRef>
          </c:val>
        </c:ser>
        <c:dLbls>
          <c:showLegendKey val="0"/>
          <c:showVal val="0"/>
          <c:showCatName val="0"/>
          <c:showSerName val="0"/>
          <c:showPercent val="0"/>
          <c:showBubbleSize val="0"/>
          <c:showLeaderLines val="1"/>
        </c:dLbls>
        <c:firstSliceAng val="0"/>
        <c:holeSize val="73"/>
      </c:doughnutChart>
    </c:plotArea>
    <c:plotVisOnly val="1"/>
    <c:dispBlanksAs val="gap"/>
    <c:showDLblsOverMax val="0"/>
  </c:chart>
  <c:spPr>
    <a:noFill/>
    <a:ln>
      <a:noFill/>
    </a:ln>
  </c:spPr>
  <c:externalData r:id="rId2">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5.jpeg"/></Relationships>
</file>

<file path=ppt/drawings/drawing1.xml><?xml version="1.0" encoding="utf-8"?>
<c:userShapes xmlns:c="http://schemas.openxmlformats.org/drawingml/2006/chart">
  <cdr:relSizeAnchor xmlns:cdr="http://schemas.openxmlformats.org/drawingml/2006/chartDrawing">
    <cdr:from>
      <cdr:x>0.1132</cdr:x>
      <cdr:y>0.37035</cdr:y>
    </cdr:from>
    <cdr:to>
      <cdr:x>0.32094</cdr:x>
      <cdr:y>0.45301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87220" y="1600096"/>
          <a:ext cx="894175" cy="35713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047A38AB-5C56-4AB7-A637-4FDDD81E3AD7}" type="datetimeFigureOut">
              <a:rPr lang="en-US" smtClean="0"/>
              <a:pPr/>
              <a:t>3/19/2018</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05FEBF84-6D90-4FE0-9DA9-7EBFF50238FB}" type="slidenum">
              <a:rPr lang="en-US" smtClean="0"/>
              <a:pPr/>
              <a:t>‹#›</a:t>
            </a:fld>
            <a:endParaRPr lang="en-US"/>
          </a:p>
        </p:txBody>
      </p:sp>
    </p:spTree>
    <p:extLst>
      <p:ext uri="{BB962C8B-B14F-4D97-AF65-F5344CB8AC3E}">
        <p14:creationId xmlns:p14="http://schemas.microsoft.com/office/powerpoint/2010/main" val="99515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F504BE4-1C3A-423F-B4E5-B89DFD667A48}" type="datetimeFigureOut">
              <a:rPr lang="en-US" smtClean="0"/>
              <a:pPr/>
              <a:t>3/19/2018</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8D980F8-E3F2-431A-88B7-E9D686125FCF}" type="slidenum">
              <a:rPr lang="en-US" smtClean="0"/>
              <a:pPr/>
              <a:t>‹#›</a:t>
            </a:fld>
            <a:endParaRPr lang="en-US"/>
          </a:p>
        </p:txBody>
      </p:sp>
    </p:spTree>
    <p:extLst>
      <p:ext uri="{BB962C8B-B14F-4D97-AF65-F5344CB8AC3E}">
        <p14:creationId xmlns:p14="http://schemas.microsoft.com/office/powerpoint/2010/main" val="376126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95820A4-6109-4400-B0BE-EA530E42961B}" type="slidenum">
              <a:rPr lang="it-IT">
                <a:solidFill>
                  <a:srgbClr val="000000"/>
                </a:solidFill>
              </a:rPr>
              <a:pPr/>
              <a:t>2</a:t>
            </a:fld>
            <a:endParaRPr lang="it-IT" dirty="0">
              <a:solidFill>
                <a:srgbClr val="000000"/>
              </a:solidFill>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noFill/>
          <a:ln/>
        </p:spPr>
        <p:txBody>
          <a:bodyPr lIns="91505" tIns="45751" rIns="91505" bIns="45751"/>
          <a:lstStyle/>
          <a:p>
            <a:pPr eaLnBrk="1" hangingPunct="1"/>
            <a:endParaRPr lang="en-GB" dirty="0" smtClean="0">
              <a:latin typeface="Times" charset="0"/>
              <a:ea typeface="Osaka"/>
            </a:endParaRPr>
          </a:p>
        </p:txBody>
      </p:sp>
      <p:sp>
        <p:nvSpPr>
          <p:cNvPr id="66565" name="Slide Number Placeholder 3"/>
          <p:cNvSpPr txBox="1">
            <a:spLocks noGrp="1"/>
          </p:cNvSpPr>
          <p:nvPr/>
        </p:nvSpPr>
        <p:spPr bwMode="auto">
          <a:xfrm>
            <a:off x="3977207" y="8840191"/>
            <a:ext cx="3042733" cy="465743"/>
          </a:xfrm>
          <a:prstGeom prst="rect">
            <a:avLst/>
          </a:prstGeom>
          <a:noFill/>
          <a:ln w="9525">
            <a:noFill/>
            <a:miter lim="800000"/>
            <a:headEnd/>
            <a:tailEnd/>
          </a:ln>
        </p:spPr>
        <p:txBody>
          <a:bodyPr lIns="91505" tIns="45751" rIns="91505" bIns="45751" anchor="b"/>
          <a:lstStyle/>
          <a:p>
            <a:pPr algn="r"/>
            <a:fld id="{1D437C16-1A09-44DE-A003-1252AEC96681}" type="slidenum">
              <a:rPr lang="it-IT" sz="1200">
                <a:solidFill>
                  <a:srgbClr val="000000"/>
                </a:solidFill>
              </a:rPr>
              <a:pPr algn="r"/>
              <a:t>2</a:t>
            </a:fld>
            <a:endParaRPr lang="it-IT"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980F8-E3F2-431A-88B7-E9D686125F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86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980F8-E3F2-431A-88B7-E9D686125F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74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Purpose:</a:t>
            </a:r>
            <a:r>
              <a:rPr lang="en-GB" b="1" baseline="0" dirty="0" smtClean="0"/>
              <a:t> </a:t>
            </a:r>
            <a:r>
              <a:rPr lang="en-GB" b="0" baseline="0" dirty="0" smtClean="0"/>
              <a:t>Ice breaker, to show that index calculation took a long time to take off  (300+ yrs) and the first exchange traded debt, then currency, then equities. A Stock exchange and share certificate only introduced 80 years after debt exchanges. The data reporting industry upon which index providers depend was driven by the introduction of the first Ticker in 1867 and then the formation of Extel. The introduction of first  index DJI. </a:t>
            </a:r>
            <a:endParaRPr lang="en-GB" b="0" dirty="0" smtClean="0"/>
          </a:p>
          <a:p>
            <a:endParaRPr lang="en-GB" b="1" dirty="0" smtClean="0"/>
          </a:p>
          <a:p>
            <a:r>
              <a:rPr lang="en-GB" b="1" dirty="0" smtClean="0"/>
              <a:t>Key Take Aways.</a:t>
            </a:r>
          </a:p>
          <a:p>
            <a:pPr>
              <a:buFont typeface="Arial" pitchFamily="34" charset="0"/>
              <a:buChar char="•"/>
            </a:pPr>
            <a:r>
              <a:rPr lang="en-GB" b="0" dirty="0" smtClean="0"/>
              <a:t>Exchanges</a:t>
            </a:r>
            <a:r>
              <a:rPr lang="en-GB" b="0" baseline="0" dirty="0" smtClean="0"/>
              <a:t> aswe know them have been around for a long time </a:t>
            </a:r>
            <a:endParaRPr lang="en-GB" b="0" dirty="0" smtClean="0"/>
          </a:p>
          <a:p>
            <a:pPr>
              <a:buFont typeface="Arial" pitchFamily="34" charset="0"/>
              <a:buChar char="•"/>
            </a:pPr>
            <a:r>
              <a:rPr lang="en-GB" b="0" dirty="0" smtClean="0"/>
              <a:t>Initial index development was slow</a:t>
            </a:r>
          </a:p>
          <a:p>
            <a:pPr>
              <a:buFont typeface="Arial" pitchFamily="34" charset="0"/>
              <a:buChar char="•"/>
            </a:pPr>
            <a:endParaRPr lang="en-GB" b="0" dirty="0" smtClean="0"/>
          </a:p>
          <a:p>
            <a:pPr>
              <a:buFont typeface="Arial" pitchFamily="34" charset="0"/>
              <a:buNone/>
            </a:pPr>
            <a:r>
              <a:rPr lang="en-GB" b="0" dirty="0" smtClean="0"/>
              <a:t>************************************************************</a:t>
            </a:r>
          </a:p>
          <a:p>
            <a:endParaRPr lang="en-GB" dirty="0" smtClean="0"/>
          </a:p>
          <a:p>
            <a:r>
              <a:rPr lang="en-GB" dirty="0" smtClean="0"/>
              <a:t>First large scale trading of standard instruments  – debt  Venetians C13</a:t>
            </a:r>
          </a:p>
          <a:p>
            <a:r>
              <a:rPr lang="en-GB" dirty="0" smtClean="0"/>
              <a:t>First Debt market – Antwerp 1531</a:t>
            </a:r>
          </a:p>
          <a:p>
            <a:r>
              <a:rPr lang="en-GB" dirty="0" smtClean="0"/>
              <a:t>First Currency Market – Frankfurt 1585</a:t>
            </a:r>
          </a:p>
          <a:p>
            <a:r>
              <a:rPr lang="en-GB" dirty="0" smtClean="0"/>
              <a:t>First Stock Market – Amsterdam 1611</a:t>
            </a:r>
          </a:p>
          <a:p>
            <a:r>
              <a:rPr lang="en-GB" dirty="0" smtClean="0"/>
              <a:t>First US exchange – Philidelphia 1790 ( NYSE 1792) now owned by NASDAQ ( founded 1971)</a:t>
            </a:r>
          </a:p>
          <a:p>
            <a:r>
              <a:rPr lang="en-GB" dirty="0" smtClean="0"/>
              <a:t>First Ticker Tape – NYSE 1867</a:t>
            </a:r>
          </a:p>
          <a:p>
            <a:r>
              <a:rPr lang="en-GB" dirty="0" smtClean="0"/>
              <a:t>First exchange reporting company – London Extel 1872 ( LSE &amp; NYSE)</a:t>
            </a:r>
          </a:p>
          <a:p>
            <a:endParaRPr lang="en-GB" dirty="0" smtClean="0"/>
          </a:p>
          <a:p>
            <a:endParaRPr lang="en-GB" dirty="0" smtClean="0"/>
          </a:p>
          <a:p>
            <a:r>
              <a:rPr lang="en-GB" dirty="0" smtClean="0"/>
              <a:t>Exchanges</a:t>
            </a:r>
            <a:r>
              <a:rPr lang="en-GB" baseline="0" dirty="0" smtClean="0"/>
              <a:t> today have their format and origin in the European exchanges and laws</a:t>
            </a:r>
          </a:p>
          <a:p>
            <a:r>
              <a:rPr lang="en-GB" baseline="0" dirty="0" smtClean="0"/>
              <a:t>DJI </a:t>
            </a:r>
            <a:r>
              <a:rPr lang="en-GB" dirty="0" smtClean="0"/>
              <a:t>In a price - weighted index such as the Dow Jones Industrial Average, the price of each component stock is the only consideration when determining the value of the index</a:t>
            </a:r>
          </a:p>
          <a:p>
            <a:r>
              <a:rPr lang="en-GB" dirty="0" smtClean="0"/>
              <a:t>Extel now part of Thomson Reuters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980F8-E3F2-431A-88B7-E9D686125F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92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980F8-E3F2-431A-88B7-E9D686125F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89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980F8-E3F2-431A-88B7-E9D686125F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8884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imag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24102"/>
          <a:stretch/>
        </p:blipFill>
        <p:spPr>
          <a:xfrm>
            <a:off x="0" y="-82062"/>
            <a:ext cx="9144000" cy="6940062"/>
          </a:xfrm>
          <a:prstGeom prst="rect">
            <a:avLst/>
          </a:prstGeom>
        </p:spPr>
      </p:pic>
      <p:sp>
        <p:nvSpPr>
          <p:cNvPr id="2" name="Title 1"/>
          <p:cNvSpPr>
            <a:spLocks noGrp="1"/>
          </p:cNvSpPr>
          <p:nvPr>
            <p:ph type="ctrTitle" hasCustomPrompt="1"/>
          </p:nvPr>
        </p:nvSpPr>
        <p:spPr>
          <a:xfrm>
            <a:off x="457200" y="419100"/>
            <a:ext cx="5943600" cy="2473149"/>
          </a:xfrm>
        </p:spPr>
        <p:txBody>
          <a:bodyPr lIns="0" tIns="0" rIns="0" bIns="0" anchor="b">
            <a:noAutofit/>
          </a:bodyPr>
          <a:lstStyle>
            <a:lvl1pPr algn="l">
              <a:defRPr sz="3600" b="1" baseline="0">
                <a:solidFill>
                  <a:schemeClr val="bg1"/>
                </a:solidFill>
              </a:defRPr>
            </a:lvl1pPr>
          </a:lstStyle>
          <a:p>
            <a:r>
              <a:rPr lang="en-US" dirty="0" smtClean="0"/>
              <a:t>Click to edit master title style for this document</a:t>
            </a:r>
            <a:endParaRPr lang="en-US" dirty="0"/>
          </a:p>
        </p:txBody>
      </p:sp>
      <p:sp>
        <p:nvSpPr>
          <p:cNvPr id="3" name="Subtitle 2"/>
          <p:cNvSpPr>
            <a:spLocks noGrp="1"/>
          </p:cNvSpPr>
          <p:nvPr>
            <p:ph type="subTitle" idx="1"/>
          </p:nvPr>
        </p:nvSpPr>
        <p:spPr>
          <a:xfrm>
            <a:off x="457200" y="2984324"/>
            <a:ext cx="5943600" cy="1305043"/>
          </a:xfrm>
        </p:spPr>
        <p:txBody>
          <a:bodyPr lIns="0" tIns="0" rIns="0" b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Text Placeholder 14"/>
          <p:cNvSpPr>
            <a:spLocks noGrp="1"/>
          </p:cNvSpPr>
          <p:nvPr>
            <p:ph type="body" sz="quarter" idx="13" hasCustomPrompt="1"/>
          </p:nvPr>
        </p:nvSpPr>
        <p:spPr>
          <a:xfrm>
            <a:off x="2737184" y="6054575"/>
            <a:ext cx="5943600" cy="365760"/>
          </a:xfrm>
        </p:spPr>
        <p:txBody>
          <a:bodyPr anchor="b">
            <a:noAutofit/>
          </a:bodyPr>
          <a:lstStyle>
            <a:lvl1pPr algn="r">
              <a:buFontTx/>
              <a:buNone/>
              <a:defRPr lang="en-US" sz="1400" b="0" kern="1200" cap="none" baseline="0" dirty="0">
                <a:solidFill>
                  <a:schemeClr val="bg1"/>
                </a:solidFill>
                <a:latin typeface="+mn-lt"/>
                <a:ea typeface="+mn-ea"/>
                <a:cs typeface="+mn-cs"/>
              </a:defRPr>
            </a:lvl1pPr>
          </a:lstStyle>
          <a:p>
            <a:pPr lvl="0"/>
            <a:r>
              <a:rPr lang="en-US" dirty="0" smtClean="0"/>
              <a:t>Month DD, YYYY</a:t>
            </a:r>
            <a:endParaRPr lang="en-US" dirty="0"/>
          </a:p>
        </p:txBody>
      </p:sp>
      <p:sp>
        <p:nvSpPr>
          <p:cNvPr id="11" name="Text Placeholder 12"/>
          <p:cNvSpPr>
            <a:spLocks noGrp="1"/>
          </p:cNvSpPr>
          <p:nvPr>
            <p:ph type="body" sz="quarter" idx="14" hasCustomPrompt="1"/>
          </p:nvPr>
        </p:nvSpPr>
        <p:spPr>
          <a:xfrm>
            <a:off x="2737184" y="5466630"/>
            <a:ext cx="5943600" cy="575068"/>
          </a:xfrm>
        </p:spPr>
        <p:txBody>
          <a:bodyPr anchor="b" anchorCtr="0">
            <a:noAutofit/>
          </a:bodyPr>
          <a:lstStyle>
            <a:lvl1pPr algn="r">
              <a:buFontTx/>
              <a:buNone/>
              <a:defRPr sz="1400" b="0" baseline="0">
                <a:solidFill>
                  <a:schemeClr val="bg1"/>
                </a:solidFill>
              </a:defRPr>
            </a:lvl1pPr>
          </a:lstStyle>
          <a:p>
            <a:pPr lvl="0"/>
            <a:r>
              <a:rPr lang="en-US" dirty="0" smtClean="0"/>
              <a:t>Click to edit presenter first and last name, and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
        <p:nvSpPr>
          <p:cNvPr id="13" name="TextBox 12"/>
          <p:cNvSpPr txBox="1"/>
          <p:nvPr userDrawn="1"/>
        </p:nvSpPr>
        <p:spPr>
          <a:xfrm>
            <a:off x="457200" y="6146015"/>
            <a:ext cx="1554480" cy="274320"/>
          </a:xfrm>
          <a:prstGeom prst="rect">
            <a:avLst/>
          </a:prstGeom>
          <a:noFill/>
        </p:spPr>
        <p:txBody>
          <a:bodyPr wrap="square" lIns="0" tIns="0" rIns="0" bIns="0" rtlCol="0" anchor="b" anchorCtr="0">
            <a:spAutoFit/>
          </a:bodyPr>
          <a:lstStyle/>
          <a:p>
            <a:pPr algn="l"/>
            <a:r>
              <a:rPr lang="en-US" sz="1400" b="1" dirty="0" smtClean="0">
                <a:solidFill>
                  <a:schemeClr val="bg1"/>
                </a:solidFill>
              </a:rPr>
              <a:t>ftserussell.com</a:t>
            </a:r>
            <a:endParaRPr lang="en-US" sz="1400" b="1" dirty="0">
              <a:solidFill>
                <a:schemeClr val="bg1"/>
              </a:solidFill>
            </a:endParaRPr>
          </a:p>
        </p:txBody>
      </p:sp>
    </p:spTree>
    <p:extLst>
      <p:ext uri="{BB962C8B-B14F-4D97-AF65-F5344CB8AC3E}">
        <p14:creationId xmlns:p14="http://schemas.microsoft.com/office/powerpoint/2010/main" val="19759302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231835"/>
            <a:ext cx="9144000" cy="496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4438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2456"/>
            <a:ext cx="5785225" cy="2852737"/>
          </a:xfrm>
        </p:spPr>
        <p:txBody>
          <a:bodyPr anchor="b">
            <a:noAutofit/>
          </a:bodyPr>
          <a:lstStyle>
            <a:lvl1pPr>
              <a:defRPr sz="3600" baseline="0"/>
            </a:lvl1pPr>
          </a:lstStyle>
          <a:p>
            <a:r>
              <a:rPr lang="en-US" dirty="0" smtClean="0"/>
              <a:t>Q&amp;A</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Tree>
    <p:extLst>
      <p:ext uri="{BB962C8B-B14F-4D97-AF65-F5344CB8AC3E}">
        <p14:creationId xmlns:p14="http://schemas.microsoft.com/office/powerpoint/2010/main" val="2678237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_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42456"/>
            <a:ext cx="5785225" cy="2852737"/>
          </a:xfrm>
        </p:spPr>
        <p:txBody>
          <a:bodyPr anchor="b">
            <a:noAutofit/>
          </a:bodyPr>
          <a:lstStyle>
            <a:lvl1pPr>
              <a:defRPr sz="3600" baseline="0">
                <a:solidFill>
                  <a:schemeClr val="bg1"/>
                </a:solidFill>
              </a:defRPr>
            </a:lvl1pPr>
          </a:lstStyle>
          <a:p>
            <a:r>
              <a:rPr lang="en-US" dirty="0" smtClean="0"/>
              <a:t>Thank you</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Tree>
    <p:extLst>
      <p:ext uri="{BB962C8B-B14F-4D97-AF65-F5344CB8AC3E}">
        <p14:creationId xmlns:p14="http://schemas.microsoft.com/office/powerpoint/2010/main" val="33634087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e_whit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909" y="2040183"/>
            <a:ext cx="2743200" cy="27432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909" y="2040183"/>
            <a:ext cx="2743200" cy="2743200"/>
          </a:xfrm>
          <a:prstGeom prst="rect">
            <a:avLst/>
          </a:prstGeom>
        </p:spPr>
      </p:pic>
      <p:sp>
        <p:nvSpPr>
          <p:cNvPr id="5" name="TextBox 4"/>
          <p:cNvSpPr txBox="1"/>
          <p:nvPr userDrawn="1"/>
        </p:nvSpPr>
        <p:spPr>
          <a:xfrm>
            <a:off x="6570106" y="6223881"/>
            <a:ext cx="2103120" cy="215444"/>
          </a:xfrm>
          <a:prstGeom prst="rect">
            <a:avLst/>
          </a:prstGeom>
          <a:noFill/>
        </p:spPr>
        <p:txBody>
          <a:bodyPr wrap="square" lIns="0" tIns="0" rIns="0" bIns="0" rtlCol="0">
            <a:spAutoFit/>
          </a:bodyPr>
          <a:lstStyle/>
          <a:p>
            <a:pPr algn="r"/>
            <a:r>
              <a:rPr lang="en-US" sz="1400" b="1" dirty="0" smtClean="0">
                <a:solidFill>
                  <a:schemeClr val="accent1"/>
                </a:solidFill>
              </a:rPr>
              <a:t>ftserussell.com</a:t>
            </a:r>
            <a:endParaRPr lang="en-US" sz="1400" b="1" dirty="0">
              <a:solidFill>
                <a:schemeClr val="accent1"/>
              </a:solidFill>
            </a:endParaRPr>
          </a:p>
        </p:txBody>
      </p:sp>
    </p:spTree>
    <p:extLst>
      <p:ext uri="{BB962C8B-B14F-4D97-AF65-F5344CB8AC3E}">
        <p14:creationId xmlns:p14="http://schemas.microsoft.com/office/powerpoint/2010/main" val="30087397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e_burgundy">
    <p:bg>
      <p:bgPr>
        <a:solidFill>
          <a:srgbClr val="54183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909" y="2040183"/>
            <a:ext cx="2743200" cy="2743200"/>
          </a:xfrm>
          <a:prstGeom prst="rect">
            <a:avLst/>
          </a:prstGeom>
        </p:spPr>
      </p:pic>
      <p:sp>
        <p:nvSpPr>
          <p:cNvPr id="5" name="TextBox 4"/>
          <p:cNvSpPr txBox="1"/>
          <p:nvPr userDrawn="1"/>
        </p:nvSpPr>
        <p:spPr>
          <a:xfrm>
            <a:off x="6570106" y="6223881"/>
            <a:ext cx="2103120" cy="215444"/>
          </a:xfrm>
          <a:prstGeom prst="rect">
            <a:avLst/>
          </a:prstGeom>
          <a:noFill/>
        </p:spPr>
        <p:txBody>
          <a:bodyPr wrap="square" lIns="0" tIns="0" rIns="0" bIns="0" rtlCol="0">
            <a:spAutoFit/>
          </a:bodyPr>
          <a:lstStyle/>
          <a:p>
            <a:pPr algn="r"/>
            <a:r>
              <a:rPr lang="en-US" sz="1400" b="1" dirty="0" smtClean="0">
                <a:solidFill>
                  <a:schemeClr val="bg1"/>
                </a:solidFill>
              </a:rPr>
              <a:t>ftserussell.com</a:t>
            </a:r>
            <a:endParaRPr lang="en-US" sz="1400" b="1" dirty="0">
              <a:solidFill>
                <a:schemeClr val="bg1"/>
              </a:solidFill>
            </a:endParaRPr>
          </a:p>
        </p:txBody>
      </p:sp>
    </p:spTree>
    <p:extLst>
      <p:ext uri="{BB962C8B-B14F-4D97-AF65-F5344CB8AC3E}">
        <p14:creationId xmlns:p14="http://schemas.microsoft.com/office/powerpoint/2010/main" val="40404701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_and_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19100"/>
            <a:ext cx="8229600" cy="800099"/>
          </a:xfr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2" hasCustomPrompt="1"/>
          </p:nvPr>
        </p:nvSpPr>
        <p:spPr>
          <a:xfrm>
            <a:off x="457200" y="1384343"/>
            <a:ext cx="8229600" cy="455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6400800"/>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6461459"/>
            <a:ext cx="914400" cy="123111"/>
          </a:xfrm>
          <a:prstGeom prst="rect">
            <a:avLst/>
          </a:prstGeom>
          <a:noFill/>
        </p:spPr>
        <p:txBody>
          <a:bodyPr wrap="square" lIns="0" tIns="0" rIns="0" bIns="0" rtlCol="0" anchor="ctr" anchorCtr="0">
            <a:spAutoFit/>
          </a:bodyPr>
          <a:lstStyle/>
          <a:p>
            <a:pPr algn="l"/>
            <a:r>
              <a:rPr lang="en-US" sz="800" b="1" dirty="0" smtClean="0">
                <a:solidFill>
                  <a:schemeClr val="bg1"/>
                </a:solidFill>
              </a:rPr>
              <a:t>FTSE Russell</a:t>
            </a:r>
            <a:endParaRPr lang="en-US" sz="800" b="1" dirty="0">
              <a:solidFill>
                <a:schemeClr val="bg1"/>
              </a:solidFill>
            </a:endParaRPr>
          </a:p>
        </p:txBody>
      </p:sp>
      <p:sp>
        <p:nvSpPr>
          <p:cNvPr id="10" name="TextBox 9"/>
          <p:cNvSpPr txBox="1"/>
          <p:nvPr userDrawn="1"/>
        </p:nvSpPr>
        <p:spPr>
          <a:xfrm>
            <a:off x="7772400" y="6461459"/>
            <a:ext cx="914400" cy="123111"/>
          </a:xfrm>
          <a:prstGeom prst="rect">
            <a:avLst/>
          </a:prstGeom>
          <a:noFill/>
        </p:spPr>
        <p:txBody>
          <a:bodyPr wrap="square" lIns="0" tIns="0" rIns="0" bIns="0" rtlCol="0" anchor="ctr" anchorCtr="0">
            <a:spAutoFit/>
          </a:bodyPr>
          <a:lstStyle/>
          <a:p>
            <a:pPr algn="r"/>
            <a:fld id="{B0F01371-A313-418D-8606-07969BC1E874}" type="slidenum">
              <a:rPr lang="en-US" sz="800" b="0" smtClean="0">
                <a:solidFill>
                  <a:schemeClr val="bg1"/>
                </a:solidFill>
              </a:rPr>
              <a:pPr algn="r"/>
              <a:t>‹#›</a:t>
            </a:fld>
            <a:endParaRPr lang="en-US" sz="800" b="0" dirty="0">
              <a:solidFill>
                <a:schemeClr val="bg1"/>
              </a:solidFill>
            </a:endParaRPr>
          </a:p>
        </p:txBody>
      </p:sp>
    </p:spTree>
    <p:extLst>
      <p:ext uri="{BB962C8B-B14F-4D97-AF65-F5344CB8AC3E}">
        <p14:creationId xmlns:p14="http://schemas.microsoft.com/office/powerpoint/2010/main" val="17953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271463"/>
            <a:ext cx="8370888" cy="914400"/>
          </a:xfrm>
        </p:spPr>
        <p:txBody>
          <a:bodyPr/>
          <a:lstStyle/>
          <a:p>
            <a:r>
              <a:rPr lang="en-US"/>
              <a:t>Click to edit Master title style</a:t>
            </a:r>
          </a:p>
        </p:txBody>
      </p:sp>
      <p:sp>
        <p:nvSpPr>
          <p:cNvPr id="3" name="Content Placeholder 2"/>
          <p:cNvSpPr>
            <a:spLocks noGrp="1"/>
          </p:cNvSpPr>
          <p:nvPr>
            <p:ph idx="1"/>
          </p:nvPr>
        </p:nvSpPr>
        <p:spPr>
          <a:xfrm>
            <a:off x="357188" y="1231900"/>
            <a:ext cx="8355012"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363538" y="6442075"/>
            <a:ext cx="1012825" cy="349250"/>
          </a:xfrm>
          <a:prstGeom prst="rect">
            <a:avLst/>
          </a:prstGeom>
        </p:spPr>
        <p:txBody>
          <a:bodyPr/>
          <a:lstStyle>
            <a:lvl1pPr>
              <a:defRPr/>
            </a:lvl1pPr>
          </a:lstStyle>
          <a:p>
            <a:pPr>
              <a:defRPr/>
            </a:pPr>
            <a:r>
              <a:rPr lang="en-US" dirty="0"/>
              <a:t>p.</a:t>
            </a:r>
            <a:fld id="{E4415CDC-C367-4A25-8BBD-87BAB4BAA781}" type="slidenum">
              <a:rPr lang="en-US"/>
              <a:pPr>
                <a:defRPr/>
              </a:pPr>
              <a:t>‹#›</a:t>
            </a:fld>
            <a:endParaRPr lang="en-US" dirty="0"/>
          </a:p>
        </p:txBody>
      </p:sp>
      <p:sp>
        <p:nvSpPr>
          <p:cNvPr id="5" name="Footer Placeholder 4"/>
          <p:cNvSpPr>
            <a:spLocks noGrp="1"/>
          </p:cNvSpPr>
          <p:nvPr>
            <p:ph type="ftr" sz="quarter" idx="11"/>
          </p:nvPr>
        </p:nvSpPr>
        <p:spPr>
          <a:xfrm>
            <a:off x="3184525" y="6537325"/>
            <a:ext cx="2768600" cy="185738"/>
          </a:xfrm>
          <a:prstGeom prst="rect">
            <a:avLst/>
          </a:prstGeom>
        </p:spPr>
        <p:txBody>
          <a:bodyPr/>
          <a:lstStyle>
            <a:lvl1pPr>
              <a:defRPr/>
            </a:lvl1pPr>
          </a:lstStyle>
          <a:p>
            <a:pPr>
              <a:defRPr/>
            </a:pPr>
            <a:r>
              <a:rPr lang="en-US" dirty="0" smtClean="0"/>
              <a:t> </a:t>
            </a:r>
            <a:endParaRPr lang="en-US" dirty="0"/>
          </a:p>
        </p:txBody>
      </p:sp>
    </p:spTree>
    <p:extLst>
      <p:ext uri="{BB962C8B-B14F-4D97-AF65-F5344CB8AC3E}">
        <p14:creationId xmlns:p14="http://schemas.microsoft.com/office/powerpoint/2010/main" val="33306773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_burgundy">
    <p:bg>
      <p:bgPr>
        <a:solidFill>
          <a:srgbClr val="21A795"/>
        </a:solidFill>
        <a:effectLst/>
      </p:bgPr>
    </p:bg>
    <p:spTree>
      <p:nvGrpSpPr>
        <p:cNvPr id="1" name=""/>
        <p:cNvGrpSpPr/>
        <p:nvPr/>
      </p:nvGrpSpPr>
      <p:grpSpPr>
        <a:xfrm>
          <a:off x="0" y="0"/>
          <a:ext cx="0" cy="0"/>
          <a:chOff x="0" y="0"/>
          <a:chExt cx="0" cy="0"/>
        </a:xfrm>
      </p:grpSpPr>
      <p:sp>
        <p:nvSpPr>
          <p:cNvPr id="7" name="Rectangle 6"/>
          <p:cNvSpPr/>
          <p:nvPr userDrawn="1"/>
        </p:nvSpPr>
        <p:spPr>
          <a:xfrm>
            <a:off x="0" y="6326376"/>
            <a:ext cx="9144000" cy="499730"/>
          </a:xfrm>
          <a:prstGeom prst="rect">
            <a:avLst/>
          </a:prstGeom>
          <a:solidFill>
            <a:srgbClr val="21A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457200" y="640080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457200" y="6464507"/>
            <a:ext cx="914400" cy="123111"/>
          </a:xfrm>
          <a:prstGeom prst="rect">
            <a:avLst/>
          </a:prstGeom>
          <a:noFill/>
        </p:spPr>
        <p:txBody>
          <a:bodyPr wrap="square" lIns="0" tIns="0" rIns="0" bIns="0" rtlCol="0" anchor="t" anchorCtr="0">
            <a:spAutoFit/>
          </a:bodyPr>
          <a:lstStyle/>
          <a:p>
            <a:pPr algn="l"/>
            <a:r>
              <a:rPr lang="en-US" sz="800" b="1" dirty="0" smtClean="0">
                <a:solidFill>
                  <a:schemeClr val="bg1">
                    <a:lumMod val="75000"/>
                  </a:schemeClr>
                </a:solidFill>
              </a:rPr>
              <a:t>FTSE Russell</a:t>
            </a:r>
            <a:endParaRPr lang="en-US" sz="800" b="1" dirty="0">
              <a:solidFill>
                <a:schemeClr val="bg1">
                  <a:lumMod val="75000"/>
                </a:schemeClr>
              </a:solidFill>
            </a:endParaRPr>
          </a:p>
        </p:txBody>
      </p:sp>
      <p:sp>
        <p:nvSpPr>
          <p:cNvPr id="18" name="TextBox 17"/>
          <p:cNvSpPr txBox="1"/>
          <p:nvPr userDrawn="1"/>
        </p:nvSpPr>
        <p:spPr>
          <a:xfrm>
            <a:off x="7772400" y="6464507"/>
            <a:ext cx="914400" cy="123111"/>
          </a:xfrm>
          <a:prstGeom prst="rect">
            <a:avLst/>
          </a:prstGeom>
          <a:noFill/>
        </p:spPr>
        <p:txBody>
          <a:bodyPr wrap="square" lIns="0" tIns="0" rIns="0" bIns="0" rtlCol="0" anchor="t" anchorCtr="0">
            <a:spAutoFit/>
          </a:bodyPr>
          <a:lstStyle/>
          <a:p>
            <a:pPr algn="r"/>
            <a:fld id="{B0F01371-A313-418D-8606-07969BC1E874}" type="slidenum">
              <a:rPr lang="en-US" sz="800" b="0" smtClean="0">
                <a:solidFill>
                  <a:schemeClr val="bg1">
                    <a:lumMod val="75000"/>
                  </a:schemeClr>
                </a:solidFill>
              </a:rPr>
              <a:pPr algn="r"/>
              <a:t>‹#›</a:t>
            </a:fld>
            <a:endParaRPr lang="en-US" sz="800" b="0" dirty="0">
              <a:solidFill>
                <a:schemeClr val="bg1">
                  <a:lumMod val="75000"/>
                </a:schemeClr>
              </a:solidFill>
            </a:endParaRPr>
          </a:p>
        </p:txBody>
      </p:sp>
    </p:spTree>
    <p:extLst>
      <p:ext uri="{BB962C8B-B14F-4D97-AF65-F5344CB8AC3E}">
        <p14:creationId xmlns:p14="http://schemas.microsoft.com/office/powerpoint/2010/main" val="10207652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3/19/2018</a:t>
            </a:fld>
            <a:endParaRPr lang="en-US"/>
          </a:p>
        </p:txBody>
      </p:sp>
      <p:sp>
        <p:nvSpPr>
          <p:cNvPr id="7" name="Holder 7"/>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683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0" y="284400"/>
            <a:ext cx="594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a:lnSpc>
                <a:spcPct val="100000"/>
              </a:lnSpc>
              <a:defRPr lang="en-GB"/>
            </a:lvl1pPr>
          </a:lstStyle>
          <a:p>
            <a:pPr marL="0" lvl="0">
              <a:lnSpc>
                <a:spcPct val="85000"/>
              </a:lnSpc>
            </a:pPr>
            <a:r>
              <a:rPr lang="en-US" smtClean="0"/>
              <a:t>Click to edit </a:t>
            </a:r>
            <a:br>
              <a:rPr lang="en-US" smtClean="0"/>
            </a:br>
            <a:r>
              <a:rPr lang="en-US" smtClean="0"/>
              <a:t>Master title style</a:t>
            </a:r>
            <a:endParaRPr lang="en-GB"/>
          </a:p>
        </p:txBody>
      </p:sp>
      <p:sp>
        <p:nvSpPr>
          <p:cNvPr id="5" name="Text Placeholder 4"/>
          <p:cNvSpPr>
            <a:spLocks noGrp="1"/>
          </p:cNvSpPr>
          <p:nvPr>
            <p:ph type="body" sz="quarter" idx="13"/>
          </p:nvPr>
        </p:nvSpPr>
        <p:spPr>
          <a:xfrm>
            <a:off x="220662" y="1628800"/>
            <a:ext cx="8736013" cy="252000"/>
          </a:xfrm>
          <a:prstGeom prst="rect">
            <a:avLst/>
          </a:prstGeom>
          <a:solidFill>
            <a:schemeClr val="accent4"/>
          </a:solidFill>
        </p:spPr>
        <p:txBody>
          <a:bodyPr lIns="72000" tIns="0" bIns="0" anchor="ctr" anchorCtr="0"/>
          <a:lstStyle>
            <a:lvl1pPr marL="0" indent="0">
              <a:buNone/>
              <a:defRPr sz="1300" b="1">
                <a:solidFill>
                  <a:schemeClr val="tx2"/>
                </a:solidFill>
              </a:defRPr>
            </a:lvl1pPr>
            <a:lvl2pPr marL="174625" indent="0">
              <a:buNone/>
              <a:defRPr b="1">
                <a:solidFill>
                  <a:schemeClr val="tx2"/>
                </a:solidFill>
              </a:defRPr>
            </a:lvl2pPr>
            <a:lvl3pPr marL="449262" indent="0">
              <a:buNone/>
              <a:defRPr b="1">
                <a:solidFill>
                  <a:schemeClr val="tx2"/>
                </a:solidFill>
              </a:defRPr>
            </a:lvl3pPr>
            <a:lvl4pPr marL="711200" indent="0">
              <a:buNone/>
              <a:defRPr b="1">
                <a:solidFill>
                  <a:schemeClr val="tx2"/>
                </a:solidFill>
              </a:defRPr>
            </a:lvl4pPr>
            <a:lvl5pPr marL="987425" indent="0">
              <a:buNone/>
              <a:defRPr b="1">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0194626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burgundy">
    <p:bg>
      <p:bgPr>
        <a:solidFill>
          <a:schemeClr val="accent1"/>
        </a:solidFill>
        <a:effectLst/>
      </p:bgPr>
    </p:bg>
    <p:spTree>
      <p:nvGrpSpPr>
        <p:cNvPr id="1" name=""/>
        <p:cNvGrpSpPr/>
        <p:nvPr/>
      </p:nvGrpSpPr>
      <p:grpSpPr>
        <a:xfrm>
          <a:off x="0" y="0"/>
          <a:ext cx="0" cy="0"/>
          <a:chOff x="0" y="0"/>
          <a:chExt cx="0" cy="0"/>
        </a:xfrm>
      </p:grpSpPr>
      <p:sp>
        <p:nvSpPr>
          <p:cNvPr id="13" name="Rectangle 12"/>
          <p:cNvSpPr/>
          <p:nvPr userDrawn="1"/>
        </p:nvSpPr>
        <p:spPr>
          <a:xfrm>
            <a:off x="0" y="6326376"/>
            <a:ext cx="9144000" cy="499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419100"/>
            <a:ext cx="5943600" cy="2473149"/>
          </a:xfrm>
        </p:spPr>
        <p:txBody>
          <a:bodyPr lIns="0" tIns="0" rIns="0" bIns="0" anchor="b">
            <a:noAutofit/>
          </a:bodyPr>
          <a:lstStyle>
            <a:lvl1pPr algn="l">
              <a:defRPr sz="3600" b="1" baseline="0">
                <a:solidFill>
                  <a:schemeClr val="bg1"/>
                </a:solidFill>
              </a:defRPr>
            </a:lvl1pPr>
          </a:lstStyle>
          <a:p>
            <a:r>
              <a:rPr lang="en-US" dirty="0" smtClean="0"/>
              <a:t>Click to edit master title style for this document</a:t>
            </a:r>
            <a:endParaRPr lang="en-US" dirty="0"/>
          </a:p>
        </p:txBody>
      </p:sp>
      <p:sp>
        <p:nvSpPr>
          <p:cNvPr id="3" name="Subtitle 2"/>
          <p:cNvSpPr>
            <a:spLocks noGrp="1"/>
          </p:cNvSpPr>
          <p:nvPr>
            <p:ph type="subTitle" idx="1"/>
          </p:nvPr>
        </p:nvSpPr>
        <p:spPr>
          <a:xfrm>
            <a:off x="457200" y="2984324"/>
            <a:ext cx="5943600" cy="1305043"/>
          </a:xfrm>
        </p:spPr>
        <p:txBody>
          <a:bodyPr lIns="0" tIns="0" rIns="0" b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Text Placeholder 14"/>
          <p:cNvSpPr>
            <a:spLocks noGrp="1"/>
          </p:cNvSpPr>
          <p:nvPr>
            <p:ph type="body" sz="quarter" idx="13" hasCustomPrompt="1"/>
          </p:nvPr>
        </p:nvSpPr>
        <p:spPr>
          <a:xfrm>
            <a:off x="2737184" y="6054575"/>
            <a:ext cx="5943600" cy="365760"/>
          </a:xfrm>
        </p:spPr>
        <p:txBody>
          <a:bodyPr anchor="b">
            <a:noAutofit/>
          </a:bodyPr>
          <a:lstStyle>
            <a:lvl1pPr algn="r">
              <a:buFontTx/>
              <a:buNone/>
              <a:defRPr lang="en-US" sz="1400" b="0" kern="1200" cap="none" baseline="0" dirty="0">
                <a:solidFill>
                  <a:schemeClr val="bg1"/>
                </a:solidFill>
                <a:latin typeface="+mn-lt"/>
                <a:ea typeface="+mn-ea"/>
                <a:cs typeface="+mn-cs"/>
              </a:defRPr>
            </a:lvl1pPr>
          </a:lstStyle>
          <a:p>
            <a:pPr lvl="0"/>
            <a:r>
              <a:rPr lang="en-US" dirty="0" smtClean="0"/>
              <a:t>Month DD, YYYY</a:t>
            </a:r>
            <a:endParaRPr lang="en-US" dirty="0"/>
          </a:p>
        </p:txBody>
      </p:sp>
      <p:sp>
        <p:nvSpPr>
          <p:cNvPr id="11" name="Text Placeholder 12"/>
          <p:cNvSpPr>
            <a:spLocks noGrp="1"/>
          </p:cNvSpPr>
          <p:nvPr>
            <p:ph type="body" sz="quarter" idx="14" hasCustomPrompt="1"/>
          </p:nvPr>
        </p:nvSpPr>
        <p:spPr>
          <a:xfrm>
            <a:off x="2737184" y="5466630"/>
            <a:ext cx="5943600" cy="575068"/>
          </a:xfrm>
        </p:spPr>
        <p:txBody>
          <a:bodyPr anchor="b" anchorCtr="0">
            <a:noAutofit/>
          </a:bodyPr>
          <a:lstStyle>
            <a:lvl1pPr algn="r">
              <a:buFontTx/>
              <a:buNone/>
              <a:defRPr sz="1400" b="0" baseline="0">
                <a:solidFill>
                  <a:schemeClr val="bg1"/>
                </a:solidFill>
              </a:defRPr>
            </a:lvl1pPr>
          </a:lstStyle>
          <a:p>
            <a:pPr lvl="0"/>
            <a:r>
              <a:rPr lang="en-US" dirty="0" smtClean="0"/>
              <a:t>Click to edit presenter first and last name, and title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
        <p:nvSpPr>
          <p:cNvPr id="14" name="TextBox 13"/>
          <p:cNvSpPr txBox="1"/>
          <p:nvPr userDrawn="1"/>
        </p:nvSpPr>
        <p:spPr>
          <a:xfrm>
            <a:off x="457200" y="6146015"/>
            <a:ext cx="1554480" cy="274320"/>
          </a:xfrm>
          <a:prstGeom prst="rect">
            <a:avLst/>
          </a:prstGeom>
          <a:noFill/>
        </p:spPr>
        <p:txBody>
          <a:bodyPr wrap="square" lIns="0" tIns="0" rIns="0" bIns="0" rtlCol="0" anchor="b" anchorCtr="0">
            <a:spAutoFit/>
          </a:bodyPr>
          <a:lstStyle/>
          <a:p>
            <a:pPr algn="l"/>
            <a:r>
              <a:rPr lang="en-US" sz="1400" b="1" dirty="0" smtClean="0">
                <a:solidFill>
                  <a:schemeClr val="bg1"/>
                </a:solidFill>
              </a:rPr>
              <a:t>ftserussell.com</a:t>
            </a:r>
            <a:endParaRPr lang="en-US" sz="1400" b="1" dirty="0">
              <a:solidFill>
                <a:schemeClr val="bg1"/>
              </a:solidFill>
            </a:endParaRPr>
          </a:p>
        </p:txBody>
      </p:sp>
    </p:spTree>
    <p:extLst>
      <p:ext uri="{BB962C8B-B14F-4D97-AF65-F5344CB8AC3E}">
        <p14:creationId xmlns:p14="http://schemas.microsoft.com/office/powerpoint/2010/main" val="33435907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white">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326376"/>
            <a:ext cx="914400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419100"/>
            <a:ext cx="5943600" cy="2473149"/>
          </a:xfrm>
        </p:spPr>
        <p:txBody>
          <a:bodyPr lIns="0" tIns="0" rIns="0" bIns="0" anchor="b">
            <a:noAutofit/>
          </a:bodyPr>
          <a:lstStyle>
            <a:lvl1pPr algn="l">
              <a:defRPr sz="3600" b="1" baseline="0">
                <a:solidFill>
                  <a:schemeClr val="accent1"/>
                </a:solidFill>
              </a:defRPr>
            </a:lvl1pPr>
          </a:lstStyle>
          <a:p>
            <a:r>
              <a:rPr lang="en-US" dirty="0" smtClean="0"/>
              <a:t>Click to edit master title style for this document</a:t>
            </a:r>
            <a:endParaRPr lang="en-US" dirty="0"/>
          </a:p>
        </p:txBody>
      </p:sp>
      <p:sp>
        <p:nvSpPr>
          <p:cNvPr id="3" name="Subtitle 2"/>
          <p:cNvSpPr>
            <a:spLocks noGrp="1"/>
          </p:cNvSpPr>
          <p:nvPr>
            <p:ph type="subTitle" idx="1"/>
          </p:nvPr>
        </p:nvSpPr>
        <p:spPr>
          <a:xfrm>
            <a:off x="457200" y="2984324"/>
            <a:ext cx="5943600" cy="1305043"/>
          </a:xfrm>
        </p:spPr>
        <p:txBody>
          <a:bodyPr lIns="0" tIns="0" rIns="0" bIns="0"/>
          <a:lstStyle>
            <a:lvl1pPr marL="0" indent="0" algn="l">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0" name="Text Placeholder 14"/>
          <p:cNvSpPr>
            <a:spLocks noGrp="1"/>
          </p:cNvSpPr>
          <p:nvPr>
            <p:ph type="body" sz="quarter" idx="13" hasCustomPrompt="1"/>
          </p:nvPr>
        </p:nvSpPr>
        <p:spPr>
          <a:xfrm>
            <a:off x="2737184" y="6054575"/>
            <a:ext cx="5943600" cy="365760"/>
          </a:xfrm>
        </p:spPr>
        <p:txBody>
          <a:bodyPr anchor="b">
            <a:noAutofit/>
          </a:bodyPr>
          <a:lstStyle>
            <a:lvl1pPr algn="r">
              <a:buFontTx/>
              <a:buNone/>
              <a:defRPr lang="en-US" sz="1400" b="0" kern="1200" cap="none" baseline="0" dirty="0">
                <a:solidFill>
                  <a:schemeClr val="accent1"/>
                </a:solidFill>
                <a:latin typeface="+mn-lt"/>
                <a:ea typeface="+mn-ea"/>
                <a:cs typeface="+mn-cs"/>
              </a:defRPr>
            </a:lvl1pPr>
          </a:lstStyle>
          <a:p>
            <a:pPr lvl="0"/>
            <a:r>
              <a:rPr lang="en-US" dirty="0" smtClean="0"/>
              <a:t>Month DD, YYYY</a:t>
            </a:r>
            <a:endParaRPr lang="en-US" dirty="0"/>
          </a:p>
        </p:txBody>
      </p:sp>
      <p:sp>
        <p:nvSpPr>
          <p:cNvPr id="11" name="Text Placeholder 12"/>
          <p:cNvSpPr>
            <a:spLocks noGrp="1"/>
          </p:cNvSpPr>
          <p:nvPr>
            <p:ph type="body" sz="quarter" idx="14" hasCustomPrompt="1"/>
          </p:nvPr>
        </p:nvSpPr>
        <p:spPr>
          <a:xfrm>
            <a:off x="2737184" y="5466630"/>
            <a:ext cx="5943600" cy="575068"/>
          </a:xfrm>
        </p:spPr>
        <p:txBody>
          <a:bodyPr anchor="b" anchorCtr="0">
            <a:noAutofit/>
          </a:bodyPr>
          <a:lstStyle>
            <a:lvl1pPr algn="r">
              <a:buFontTx/>
              <a:buNone/>
              <a:defRPr sz="1400" b="0" baseline="0">
                <a:solidFill>
                  <a:schemeClr val="accent1"/>
                </a:solidFill>
              </a:defRPr>
            </a:lvl1pPr>
          </a:lstStyle>
          <a:p>
            <a:pPr lvl="0"/>
            <a:r>
              <a:rPr lang="en-US" dirty="0" smtClean="0"/>
              <a:t>Click to edit presenter first and last name, and title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7784" y="459970"/>
            <a:ext cx="1143000" cy="1143000"/>
          </a:xfrm>
          <a:prstGeom prst="rect">
            <a:avLst/>
          </a:prstGeom>
        </p:spPr>
      </p:pic>
      <p:sp>
        <p:nvSpPr>
          <p:cNvPr id="16" name="TextBox 15"/>
          <p:cNvSpPr txBox="1"/>
          <p:nvPr userDrawn="1"/>
        </p:nvSpPr>
        <p:spPr>
          <a:xfrm>
            <a:off x="457200" y="6204891"/>
            <a:ext cx="1554480" cy="215444"/>
          </a:xfrm>
          <a:prstGeom prst="rect">
            <a:avLst/>
          </a:prstGeom>
          <a:noFill/>
        </p:spPr>
        <p:txBody>
          <a:bodyPr wrap="square" lIns="0" tIns="0" rIns="0" bIns="0" rtlCol="0" anchor="b" anchorCtr="0">
            <a:spAutoFit/>
          </a:bodyPr>
          <a:lstStyle/>
          <a:p>
            <a:pPr algn="l"/>
            <a:r>
              <a:rPr lang="en-US" sz="1400" b="1" dirty="0" smtClean="0">
                <a:solidFill>
                  <a:schemeClr val="accent1"/>
                </a:solidFill>
              </a:rPr>
              <a:t>ftserussell.com</a:t>
            </a:r>
            <a:endParaRPr lang="en-US" sz="1400" b="1" dirty="0">
              <a:solidFill>
                <a:schemeClr val="accent1"/>
              </a:solidFill>
            </a:endParaRPr>
          </a:p>
        </p:txBody>
      </p:sp>
    </p:spTree>
    <p:extLst>
      <p:ext uri="{BB962C8B-B14F-4D97-AF65-F5344CB8AC3E}">
        <p14:creationId xmlns:p14="http://schemas.microsoft.com/office/powerpoint/2010/main" val="33898915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burgundy">
    <p:bg>
      <p:bgPr>
        <a:solidFill>
          <a:srgbClr val="541832"/>
        </a:solidFill>
        <a:effectLst/>
      </p:bgPr>
    </p:bg>
    <p:spTree>
      <p:nvGrpSpPr>
        <p:cNvPr id="1" name=""/>
        <p:cNvGrpSpPr/>
        <p:nvPr/>
      </p:nvGrpSpPr>
      <p:grpSpPr>
        <a:xfrm>
          <a:off x="0" y="0"/>
          <a:ext cx="0" cy="0"/>
          <a:chOff x="0" y="0"/>
          <a:chExt cx="0" cy="0"/>
        </a:xfrm>
      </p:grpSpPr>
      <p:sp>
        <p:nvSpPr>
          <p:cNvPr id="7" name="Rectangle 6"/>
          <p:cNvSpPr/>
          <p:nvPr userDrawn="1"/>
        </p:nvSpPr>
        <p:spPr>
          <a:xfrm>
            <a:off x="0" y="6326376"/>
            <a:ext cx="9144000" cy="499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7200" y="4059029"/>
            <a:ext cx="5943600" cy="881271"/>
          </a:xfrm>
        </p:spPr>
        <p:txBody>
          <a:bodyPr lIns="0" tIns="91440" rIns="0" bIns="0" anchor="t">
            <a:normAutofit/>
          </a:bodyPr>
          <a:lstStyle>
            <a:lvl1pPr algn="l">
              <a:defRPr sz="3600" b="1" baseline="0">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457200" y="3048000"/>
            <a:ext cx="5943600" cy="1000067"/>
          </a:xfrm>
        </p:spPr>
        <p:txBody>
          <a:bodyPr lIns="0" tIns="0" rIns="0" bIns="0" anchor="b"/>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subtitle</a:t>
            </a:r>
            <a:endParaRPr lang="en-US" dirty="0"/>
          </a:p>
        </p:txBody>
      </p:sp>
      <p:cxnSp>
        <p:nvCxnSpPr>
          <p:cNvPr id="15" name="Straight Connector 14"/>
          <p:cNvCxnSpPr/>
          <p:nvPr userDrawn="1"/>
        </p:nvCxnSpPr>
        <p:spPr>
          <a:xfrm>
            <a:off x="457200" y="640080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457200" y="6464507"/>
            <a:ext cx="914400" cy="123111"/>
          </a:xfrm>
          <a:prstGeom prst="rect">
            <a:avLst/>
          </a:prstGeom>
          <a:noFill/>
        </p:spPr>
        <p:txBody>
          <a:bodyPr wrap="square" lIns="0" tIns="0" rIns="0" bIns="0" rtlCol="0" anchor="t" anchorCtr="0">
            <a:spAutoFit/>
          </a:bodyPr>
          <a:lstStyle/>
          <a:p>
            <a:pPr algn="l"/>
            <a:r>
              <a:rPr lang="en-US" sz="800" b="1" dirty="0" smtClean="0">
                <a:solidFill>
                  <a:schemeClr val="bg1">
                    <a:lumMod val="75000"/>
                  </a:schemeClr>
                </a:solidFill>
              </a:rPr>
              <a:t>FTSE Russell</a:t>
            </a:r>
            <a:endParaRPr lang="en-US" sz="800" b="1" dirty="0">
              <a:solidFill>
                <a:schemeClr val="bg1">
                  <a:lumMod val="75000"/>
                </a:schemeClr>
              </a:solidFill>
            </a:endParaRPr>
          </a:p>
        </p:txBody>
      </p:sp>
      <p:sp>
        <p:nvSpPr>
          <p:cNvPr id="18" name="TextBox 17"/>
          <p:cNvSpPr txBox="1"/>
          <p:nvPr userDrawn="1"/>
        </p:nvSpPr>
        <p:spPr>
          <a:xfrm>
            <a:off x="7772400" y="6464507"/>
            <a:ext cx="914400" cy="123111"/>
          </a:xfrm>
          <a:prstGeom prst="rect">
            <a:avLst/>
          </a:prstGeom>
          <a:noFill/>
        </p:spPr>
        <p:txBody>
          <a:bodyPr wrap="square" lIns="0" tIns="0" rIns="0" bIns="0" rtlCol="0" anchor="t" anchorCtr="0">
            <a:spAutoFit/>
          </a:bodyPr>
          <a:lstStyle/>
          <a:p>
            <a:pPr algn="r"/>
            <a:fld id="{B0F01371-A313-418D-8606-07969BC1E874}" type="slidenum">
              <a:rPr lang="en-US" sz="800" b="0" smtClean="0">
                <a:solidFill>
                  <a:schemeClr val="bg1">
                    <a:lumMod val="75000"/>
                  </a:schemeClr>
                </a:solidFill>
              </a:rPr>
              <a:pPr algn="r"/>
              <a:t>‹#›</a:t>
            </a:fld>
            <a:endParaRPr lang="en-US" sz="800" b="0" dirty="0">
              <a:solidFill>
                <a:schemeClr val="bg1">
                  <a:lumMod val="75000"/>
                </a:schemeClr>
              </a:solidFill>
            </a:endParaRPr>
          </a:p>
        </p:txBody>
      </p:sp>
    </p:spTree>
    <p:extLst>
      <p:ext uri="{BB962C8B-B14F-4D97-AF65-F5344CB8AC3E}">
        <p14:creationId xmlns:p14="http://schemas.microsoft.com/office/powerpoint/2010/main" val="769198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059029"/>
            <a:ext cx="5943600" cy="881271"/>
          </a:xfrm>
        </p:spPr>
        <p:txBody>
          <a:bodyPr lIns="0" tIns="91440" rIns="0" bIns="0" anchor="t">
            <a:normAutofit/>
          </a:bodyPr>
          <a:lstStyle>
            <a:lvl1pPr algn="l">
              <a:defRPr sz="3600" b="1" baseline="0">
                <a:solidFill>
                  <a:schemeClr val="accent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457200" y="3048000"/>
            <a:ext cx="5943600" cy="1000067"/>
          </a:xfrm>
        </p:spPr>
        <p:txBody>
          <a:bodyPr lIns="0" tIns="0" rIns="0" bIns="0" anchor="b"/>
          <a:lstStyle>
            <a:lvl1pPr marL="0" indent="0" algn="l">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subtitle</a:t>
            </a:r>
            <a:endParaRPr lang="en-US" dirty="0"/>
          </a:p>
        </p:txBody>
      </p:sp>
    </p:spTree>
    <p:extLst>
      <p:ext uri="{BB962C8B-B14F-4D97-AF65-F5344CB8AC3E}">
        <p14:creationId xmlns:p14="http://schemas.microsoft.com/office/powerpoint/2010/main" val="781302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29600" cy="800099"/>
          </a:xfrm>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2" hasCustomPrompt="1"/>
          </p:nvPr>
        </p:nvSpPr>
        <p:spPr>
          <a:xfrm>
            <a:off x="457200" y="1384343"/>
            <a:ext cx="8229600" cy="4559300"/>
          </a:xfrm>
        </p:spPr>
        <p:txBody>
          <a:bodyPr>
            <a:noAutofit/>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29118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nal_u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29600" cy="800099"/>
          </a:xfrm>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2" hasCustomPrompt="1"/>
          </p:nvPr>
        </p:nvSpPr>
        <p:spPr>
          <a:xfrm>
            <a:off x="457200" y="1384343"/>
            <a:ext cx="8229600" cy="4559300"/>
          </a:xfrm>
        </p:spPr>
        <p:txBody>
          <a:bodyPr>
            <a:noAutofit/>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587750" y="6460825"/>
            <a:ext cx="1968500" cy="123111"/>
          </a:xfrm>
          <a:prstGeom prst="rect">
            <a:avLst/>
          </a:prstGeom>
          <a:noFill/>
        </p:spPr>
        <p:txBody>
          <a:bodyPr wrap="square" lIns="0" tIns="0" rIns="0" bIns="0" rtlCol="0">
            <a:spAutoFit/>
          </a:bodyPr>
          <a:lstStyle/>
          <a:p>
            <a:pPr algn="ctr"/>
            <a:r>
              <a:rPr lang="en-US" sz="800" dirty="0" smtClean="0"/>
              <a:t>INTERNAL</a:t>
            </a:r>
            <a:r>
              <a:rPr lang="en-US" sz="800" baseline="0" dirty="0" smtClean="0"/>
              <a:t> USE ONLY</a:t>
            </a:r>
            <a:endParaRPr lang="en-US" sz="800" dirty="0"/>
          </a:p>
        </p:txBody>
      </p:sp>
    </p:spTree>
    <p:extLst>
      <p:ext uri="{BB962C8B-B14F-4D97-AF65-F5344CB8AC3E}">
        <p14:creationId xmlns:p14="http://schemas.microsoft.com/office/powerpoint/2010/main" val="42020873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_column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29600" cy="800099"/>
          </a:xfrm>
        </p:spPr>
        <p:txBody>
          <a:bodyPr>
            <a:noAutofit/>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457200" y="1371600"/>
            <a:ext cx="3886200" cy="4351338"/>
          </a:xfrm>
        </p:spPr>
        <p:txBody>
          <a:bodyPr>
            <a:noAutofit/>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800600" y="1385050"/>
            <a:ext cx="3886200" cy="4351338"/>
          </a:xfrm>
        </p:spPr>
        <p:txBody>
          <a:bodyPr>
            <a:noAutofit/>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81735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19100"/>
            <a:ext cx="8235244" cy="800099"/>
          </a:xfrm>
        </p:spPr>
        <p:txBody>
          <a:bodyPr>
            <a:noAutofit/>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1" hasCustomPrompt="1"/>
          </p:nvPr>
        </p:nvSpPr>
        <p:spPr>
          <a:xfrm>
            <a:off x="457200" y="6091997"/>
            <a:ext cx="8235244" cy="307777"/>
          </a:xfrm>
        </p:spPr>
        <p:txBody>
          <a:bodyPr wrap="square" tIns="91440" bIns="91440" anchor="b" anchorCtr="0">
            <a:spAutoFit/>
          </a:bodyPr>
          <a:lstStyle>
            <a:lvl1pPr marL="0" indent="0">
              <a:buNone/>
              <a:defRPr sz="800" b="0">
                <a:solidFill>
                  <a:schemeClr val="tx1">
                    <a:lumMod val="50000"/>
                    <a:lumOff val="50000"/>
                  </a:schemeClr>
                </a:solidFill>
              </a:defRPr>
            </a:lvl1pPr>
          </a:lstStyle>
          <a:p>
            <a:pPr lvl="0"/>
            <a:r>
              <a:rPr lang="en-US" dirty="0" smtClean="0"/>
              <a:t>Source: Insert source or footnote copy here</a:t>
            </a:r>
            <a:endParaRPr lang="en-US" dirty="0"/>
          </a:p>
        </p:txBody>
      </p:sp>
    </p:spTree>
    <p:extLst>
      <p:ext uri="{BB962C8B-B14F-4D97-AF65-F5344CB8AC3E}">
        <p14:creationId xmlns:p14="http://schemas.microsoft.com/office/powerpoint/2010/main" val="10344106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9100"/>
            <a:ext cx="7886700" cy="800099"/>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7886700" cy="4351338"/>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7200" y="6400800"/>
            <a:ext cx="82296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7200" y="6408715"/>
            <a:ext cx="914400" cy="228600"/>
          </a:xfrm>
          <a:prstGeom prst="rect">
            <a:avLst/>
          </a:prstGeom>
          <a:noFill/>
        </p:spPr>
        <p:txBody>
          <a:bodyPr wrap="square" lIns="0" tIns="0" rIns="0" bIns="0" rtlCol="0" anchor="ctr" anchorCtr="0">
            <a:spAutoFit/>
          </a:bodyPr>
          <a:lstStyle/>
          <a:p>
            <a:pPr algn="l"/>
            <a:r>
              <a:rPr lang="en-US" sz="800" b="1" dirty="0" smtClean="0">
                <a:solidFill>
                  <a:schemeClr val="tx1">
                    <a:lumMod val="75000"/>
                    <a:lumOff val="25000"/>
                  </a:schemeClr>
                </a:solidFill>
              </a:rPr>
              <a:t>FTSE Russell</a:t>
            </a:r>
            <a:endParaRPr lang="en-US" sz="800" b="1" dirty="0">
              <a:solidFill>
                <a:schemeClr val="tx1">
                  <a:lumMod val="75000"/>
                  <a:lumOff val="25000"/>
                </a:schemeClr>
              </a:solidFill>
            </a:endParaRPr>
          </a:p>
        </p:txBody>
      </p:sp>
      <p:sp>
        <p:nvSpPr>
          <p:cNvPr id="11" name="TextBox 10"/>
          <p:cNvSpPr txBox="1"/>
          <p:nvPr userDrawn="1"/>
        </p:nvSpPr>
        <p:spPr>
          <a:xfrm>
            <a:off x="7772400" y="6408715"/>
            <a:ext cx="914400" cy="228600"/>
          </a:xfrm>
          <a:prstGeom prst="rect">
            <a:avLst/>
          </a:prstGeom>
          <a:noFill/>
        </p:spPr>
        <p:txBody>
          <a:bodyPr wrap="square" lIns="0" tIns="0" rIns="0" bIns="0" rtlCol="0" anchor="ctr" anchorCtr="0">
            <a:spAutoFit/>
          </a:bodyPr>
          <a:lstStyle/>
          <a:p>
            <a:pPr algn="r"/>
            <a:fld id="{B0F01371-A313-418D-8606-07969BC1E874}" type="slidenum">
              <a:rPr lang="en-US" sz="800" b="0" smtClean="0">
                <a:solidFill>
                  <a:schemeClr val="tx1">
                    <a:lumMod val="75000"/>
                    <a:lumOff val="25000"/>
                  </a:schemeClr>
                </a:solidFill>
              </a:rPr>
              <a:pPr algn="r"/>
              <a:t>‹#›</a:t>
            </a:fld>
            <a:endParaRPr lang="en-US" sz="800" b="0" dirty="0">
              <a:solidFill>
                <a:schemeClr val="tx1">
                  <a:lumMod val="75000"/>
                  <a:lumOff val="25000"/>
                </a:schemeClr>
              </a:solidFill>
            </a:endParaRPr>
          </a:p>
        </p:txBody>
      </p:sp>
      <p:pic>
        <p:nvPicPr>
          <p:cNvPr id="4" name="Picture 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242198" y="0"/>
            <a:ext cx="585000" cy="4657501"/>
          </a:xfrm>
          <a:prstGeom prst="rect">
            <a:avLst/>
          </a:prstGeom>
        </p:spPr>
      </p:pic>
    </p:spTree>
    <p:extLst>
      <p:ext uri="{BB962C8B-B14F-4D97-AF65-F5344CB8AC3E}">
        <p14:creationId xmlns:p14="http://schemas.microsoft.com/office/powerpoint/2010/main" val="3008946066"/>
      </p:ext>
    </p:extLst>
  </p:cSld>
  <p:clrMap bg1="lt1" tx1="dk1" bg2="lt2" tx2="dk2" accent1="accent1" accent2="accent2" accent3="accent3" accent4="accent4" accent5="accent5" accent6="accent6" hlink="hlink" folHlink="folHlink"/>
  <p:sldLayoutIdLst>
    <p:sldLayoutId id="2147483678" r:id="rId1"/>
    <p:sldLayoutId id="2147483695" r:id="rId2"/>
    <p:sldLayoutId id="2147483696" r:id="rId3"/>
    <p:sldLayoutId id="2147483688" r:id="rId4"/>
    <p:sldLayoutId id="2147483689" r:id="rId5"/>
    <p:sldLayoutId id="2147483680" r:id="rId6"/>
    <p:sldLayoutId id="2147483692" r:id="rId7"/>
    <p:sldLayoutId id="2147483664" r:id="rId8"/>
    <p:sldLayoutId id="2147483666" r:id="rId9"/>
    <p:sldLayoutId id="2147483667" r:id="rId10"/>
    <p:sldLayoutId id="2147483690" r:id="rId11"/>
    <p:sldLayoutId id="2147483684" r:id="rId12"/>
    <p:sldLayoutId id="2147483686" r:id="rId13"/>
    <p:sldLayoutId id="2147483685" r:id="rId14"/>
    <p:sldLayoutId id="2147483700" r:id="rId15"/>
    <p:sldLayoutId id="2147483701" r:id="rId16"/>
    <p:sldLayoutId id="2147483704" r:id="rId17"/>
    <p:sldLayoutId id="2147483705" r:id="rId18"/>
    <p:sldLayoutId id="2147483706"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rgbClr val="54183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900"/>
        </a:spcAft>
        <a:buFont typeface="Arial" panose="020B0604020202020204" pitchFamily="34" charset="0"/>
        <a:buChar char="•"/>
        <a:defRPr sz="2400" b="1" kern="1200">
          <a:solidFill>
            <a:srgbClr val="541832"/>
          </a:solidFill>
          <a:latin typeface="+mn-lt"/>
          <a:ea typeface="+mn-ea"/>
          <a:cs typeface="+mn-cs"/>
        </a:defRPr>
      </a:lvl1pPr>
      <a:lvl2pPr marL="457200" indent="-228600" algn="l" defTabSz="914400" rtl="0" eaLnBrk="1" latinLnBrk="0" hangingPunct="1">
        <a:lnSpc>
          <a:spcPct val="120000"/>
        </a:lnSpc>
        <a:spcBef>
          <a:spcPts val="0"/>
        </a:spcBef>
        <a:spcAft>
          <a:spcPts val="900"/>
        </a:spcAft>
        <a:buFont typeface="Arial" panose="020B0604020202020204" pitchFamily="34" charset="0"/>
        <a:buChar char="•"/>
        <a:defRPr sz="2400" kern="1200">
          <a:solidFill>
            <a:schemeClr val="tx1">
              <a:lumMod val="75000"/>
              <a:lumOff val="25000"/>
            </a:schemeClr>
          </a:solidFill>
          <a:latin typeface="+mn-lt"/>
          <a:ea typeface="+mn-ea"/>
          <a:cs typeface="+mn-cs"/>
        </a:defRPr>
      </a:lvl2pPr>
      <a:lvl3pPr marL="685800" indent="-228600" algn="l" defTabSz="914400" rtl="0" eaLnBrk="1" latinLnBrk="0" hangingPunct="1">
        <a:lnSpc>
          <a:spcPct val="120000"/>
        </a:lnSpc>
        <a:spcBef>
          <a:spcPts val="0"/>
        </a:spcBef>
        <a:spcAft>
          <a:spcPts val="9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914400" indent="-228600" algn="l" defTabSz="914400" rtl="0" eaLnBrk="1" latinLnBrk="0" hangingPunct="1">
        <a:lnSpc>
          <a:spcPct val="120000"/>
        </a:lnSpc>
        <a:spcBef>
          <a:spcPts val="0"/>
        </a:spcBef>
        <a:spcAft>
          <a:spcPts val="900"/>
        </a:spcAft>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143000" indent="-228600" algn="l" defTabSz="914400" rtl="0" eaLnBrk="1" latinLnBrk="0" hangingPunct="1">
        <a:lnSpc>
          <a:spcPct val="120000"/>
        </a:lnSpc>
        <a:spcBef>
          <a:spcPts val="0"/>
        </a:spcBef>
        <a:spcAft>
          <a:spcPts val="900"/>
        </a:spcAft>
        <a:buFont typeface="Arial" panose="020B0604020202020204" pitchFamily="34" charset="0"/>
        <a:buChar char="•"/>
        <a:defRPr sz="1200" b="0" kern="1200" cap="all"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64">
          <p15:clr>
            <a:srgbClr val="F26B43"/>
          </p15:clr>
        </p15:guide>
        <p15:guide id="2" orient="horz" pos="768">
          <p15:clr>
            <a:srgbClr val="F26B43"/>
          </p15:clr>
        </p15:guide>
        <p15:guide id="3" pos="288">
          <p15:clr>
            <a:srgbClr val="F26B43"/>
          </p15:clr>
        </p15:guide>
        <p15:guide id="4" pos="5472">
          <p15:clr>
            <a:srgbClr val="F26B43"/>
          </p15:clr>
        </p15:guide>
        <p15:guide id="5" orient="horz" pos="864">
          <p15:clr>
            <a:srgbClr val="F26B43"/>
          </p15:clr>
        </p15:guide>
        <p15:guide id="6"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chart" Target="../charts/chart1.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chart" Target="../charts/chart2.xml"/><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grynhoud@ftserussell.com"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www.ftse.com/products/downloads/FTSE_Country_Classification_Paper.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1680519"/>
            <a:ext cx="5943600" cy="1211730"/>
          </a:xfrm>
        </p:spPr>
        <p:txBody>
          <a:bodyPr/>
          <a:lstStyle/>
          <a:p>
            <a:r>
              <a:rPr lang="en-US" dirty="0" smtClean="0"/>
              <a:t>FTSE Russell</a:t>
            </a:r>
            <a:endParaRPr lang="en-US" dirty="0"/>
          </a:p>
        </p:txBody>
      </p:sp>
      <p:sp>
        <p:nvSpPr>
          <p:cNvPr id="7" name="Subtitle 6"/>
          <p:cNvSpPr>
            <a:spLocks noGrp="1"/>
          </p:cNvSpPr>
          <p:nvPr>
            <p:ph type="subTitle" idx="1"/>
          </p:nvPr>
        </p:nvSpPr>
        <p:spPr>
          <a:xfrm>
            <a:off x="457200" y="2984325"/>
            <a:ext cx="5943600" cy="697990"/>
          </a:xfrm>
        </p:spPr>
        <p:txBody>
          <a:bodyPr/>
          <a:lstStyle/>
          <a:p>
            <a:r>
              <a:rPr lang="en-GB" sz="1600" dirty="0" smtClean="0"/>
              <a:t>Capital Markets Authority – Kuwait </a:t>
            </a:r>
          </a:p>
          <a:p>
            <a:r>
              <a:rPr lang="en-GB" sz="1600" dirty="0" smtClean="0"/>
              <a:t>Conference March 2018</a:t>
            </a:r>
          </a:p>
          <a:p>
            <a:endParaRPr lang="en-GB" dirty="0"/>
          </a:p>
        </p:txBody>
      </p:sp>
      <p:sp>
        <p:nvSpPr>
          <p:cNvPr id="9" name="Text Placeholder 8"/>
          <p:cNvSpPr>
            <a:spLocks noGrp="1"/>
          </p:cNvSpPr>
          <p:nvPr>
            <p:ph type="body" sz="quarter" idx="14"/>
          </p:nvPr>
        </p:nvSpPr>
        <p:spPr>
          <a:xfrm>
            <a:off x="2919205" y="4580240"/>
            <a:ext cx="5943600" cy="1581664"/>
          </a:xfrm>
        </p:spPr>
        <p:txBody>
          <a:bodyPr/>
          <a:lstStyle/>
          <a:p>
            <a:endParaRPr lang="en-US" dirty="0" smtClean="0"/>
          </a:p>
          <a:p>
            <a:endParaRPr lang="en-US" dirty="0" smtClean="0"/>
          </a:p>
          <a:p>
            <a:endParaRPr lang="en-US" dirty="0"/>
          </a:p>
          <a:p>
            <a:r>
              <a:rPr lang="en-US" dirty="0" smtClean="0"/>
              <a:t>Gary Rynhoud, Head of Middle East and Africa, FTSE Russell</a:t>
            </a:r>
            <a:endParaRPr lang="en-US" dirty="0"/>
          </a:p>
          <a:p>
            <a:endParaRPr lang="en-US" sz="100" dirty="0" smtClean="0"/>
          </a:p>
          <a:p>
            <a:endParaRPr lang="en-US" dirty="0"/>
          </a:p>
        </p:txBody>
      </p:sp>
    </p:spTree>
    <p:extLst>
      <p:ext uri="{BB962C8B-B14F-4D97-AF65-F5344CB8AC3E}">
        <p14:creationId xmlns:p14="http://schemas.microsoft.com/office/powerpoint/2010/main" val="19502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Expansion of Gulf States representation </a:t>
            </a:r>
            <a:r>
              <a:rPr lang="en-US" dirty="0" smtClean="0"/>
              <a:t>in</a:t>
            </a:r>
            <a:br>
              <a:rPr lang="en-US" dirty="0" smtClean="0"/>
            </a:br>
            <a:r>
              <a:rPr lang="en-US" dirty="0" smtClean="0"/>
              <a:t>FTSE Russell Global Equity Indexes</a:t>
            </a:r>
            <a:endParaRPr lang="en-US" dirty="0"/>
          </a:p>
        </p:txBody>
      </p:sp>
      <p:sp>
        <p:nvSpPr>
          <p:cNvPr id="5" name="Text Placeholder 4"/>
          <p:cNvSpPr>
            <a:spLocks noGrp="1"/>
          </p:cNvSpPr>
          <p:nvPr>
            <p:ph type="body" sz="quarter" idx="12"/>
          </p:nvPr>
        </p:nvSpPr>
        <p:spPr>
          <a:xfrm>
            <a:off x="457200" y="1421667"/>
            <a:ext cx="8229600" cy="5169964"/>
          </a:xfrm>
        </p:spPr>
        <p:txBody>
          <a:bodyPr/>
          <a:lstStyle/>
          <a:p>
            <a:r>
              <a:rPr lang="en-US" sz="1800" dirty="0"/>
              <a:t>UAE was reclassified as a Secondary Emerging market from September </a:t>
            </a:r>
            <a:r>
              <a:rPr lang="en-US" sz="1800" dirty="0" smtClean="0"/>
              <a:t>2010.</a:t>
            </a:r>
            <a:endParaRPr lang="en-US" sz="1800" dirty="0"/>
          </a:p>
          <a:p>
            <a:r>
              <a:rPr lang="en-US" sz="1800" dirty="0"/>
              <a:t>Qatar was reclassified as a Secondary Emerging market from September </a:t>
            </a:r>
            <a:r>
              <a:rPr lang="en-US" sz="1800" dirty="0" smtClean="0"/>
              <a:t>2016.</a:t>
            </a:r>
            <a:endParaRPr lang="en-US" sz="1800" dirty="0"/>
          </a:p>
          <a:p>
            <a:r>
              <a:rPr lang="en-US" sz="1800" dirty="0" smtClean="0"/>
              <a:t>Kuwait </a:t>
            </a:r>
            <a:r>
              <a:rPr lang="en-US" sz="1800" dirty="0"/>
              <a:t>has been classified as Secondary Emerging with inclusion from </a:t>
            </a:r>
            <a:r>
              <a:rPr lang="en-US" sz="1800" dirty="0" smtClean="0"/>
              <a:t>September </a:t>
            </a:r>
            <a:r>
              <a:rPr lang="en-US" sz="1800" dirty="0"/>
              <a:t>2018. </a:t>
            </a:r>
            <a:endParaRPr lang="en-US" sz="1800" dirty="0" smtClean="0"/>
          </a:p>
          <a:p>
            <a:r>
              <a:rPr lang="en-US" sz="1800" dirty="0"/>
              <a:t>Saudi Arabia added to the Watch List in September 2015 for possible reclassification as a Secondary Emerging </a:t>
            </a:r>
            <a:r>
              <a:rPr lang="en-US" sz="1800" dirty="0" smtClean="0"/>
              <a:t>market.</a:t>
            </a:r>
          </a:p>
          <a:p>
            <a:r>
              <a:rPr lang="en-US" sz="1800" dirty="0"/>
              <a:t>Bahrain and Oman are currently classified as Frontier </a:t>
            </a:r>
            <a:r>
              <a:rPr lang="en-US" sz="1800" dirty="0" smtClean="0"/>
              <a:t>markets.</a:t>
            </a:r>
            <a:endParaRPr lang="en-US" sz="1800" dirty="0"/>
          </a:p>
          <a:p>
            <a:pPr marL="0" indent="0">
              <a:spcAft>
                <a:spcPts val="1200"/>
              </a:spcAft>
              <a:buNone/>
            </a:pPr>
            <a:endParaRPr lang="en-US" sz="1400" b="0" dirty="0" smtClean="0">
              <a:solidFill>
                <a:schemeClr val="tx1">
                  <a:lumMod val="75000"/>
                  <a:lumOff val="25000"/>
                </a:schemeClr>
              </a:solidFill>
            </a:endParaRPr>
          </a:p>
          <a:p>
            <a:pPr marL="0" indent="0">
              <a:spcAft>
                <a:spcPts val="1200"/>
              </a:spcAft>
              <a:buNone/>
            </a:pPr>
            <a:r>
              <a:rPr lang="en-US" sz="1400" b="0" dirty="0" smtClean="0">
                <a:solidFill>
                  <a:schemeClr val="tx1">
                    <a:lumMod val="75000"/>
                    <a:lumOff val="25000"/>
                  </a:schemeClr>
                </a:solidFill>
              </a:rPr>
              <a:t>The 28</a:t>
            </a:r>
            <a:r>
              <a:rPr lang="en-US" sz="1400" b="0" baseline="30000" dirty="0" smtClean="0">
                <a:solidFill>
                  <a:schemeClr val="tx1">
                    <a:lumMod val="75000"/>
                    <a:lumOff val="25000"/>
                  </a:schemeClr>
                </a:solidFill>
              </a:rPr>
              <a:t>th</a:t>
            </a:r>
            <a:r>
              <a:rPr lang="en-US" sz="1400" b="0" dirty="0" smtClean="0">
                <a:solidFill>
                  <a:schemeClr val="tx1">
                    <a:lumMod val="75000"/>
                    <a:lumOff val="25000"/>
                  </a:schemeClr>
                </a:solidFill>
              </a:rPr>
              <a:t>/29</a:t>
            </a:r>
            <a:r>
              <a:rPr lang="en-US" sz="1400" b="0" baseline="30000" dirty="0" smtClean="0">
                <a:solidFill>
                  <a:schemeClr val="tx1">
                    <a:lumMod val="75000"/>
                    <a:lumOff val="25000"/>
                  </a:schemeClr>
                </a:solidFill>
              </a:rPr>
              <a:t>th</a:t>
            </a:r>
            <a:r>
              <a:rPr lang="en-US" sz="1400" b="0" dirty="0" smtClean="0">
                <a:solidFill>
                  <a:schemeClr val="tx1">
                    <a:lumMod val="75000"/>
                    <a:lumOff val="25000"/>
                  </a:schemeClr>
                </a:solidFill>
              </a:rPr>
              <a:t> March announcements will provide more clarity around the implementation schedule for Kuwait. This will include if more than a one tranche implementation will be used and provide a guidance on the weighting of Kuwait.</a:t>
            </a:r>
          </a:p>
          <a:p>
            <a:pPr marL="228600" lvl="1" indent="0">
              <a:lnSpc>
                <a:spcPct val="100000"/>
              </a:lnSpc>
              <a:spcAft>
                <a:spcPts val="0"/>
              </a:spcAft>
              <a:buNone/>
            </a:pPr>
            <a:endParaRPr lang="en-US" sz="1400" dirty="0" smtClean="0"/>
          </a:p>
        </p:txBody>
      </p:sp>
    </p:spTree>
    <p:extLst>
      <p:ext uri="{BB962C8B-B14F-4D97-AF65-F5344CB8AC3E}">
        <p14:creationId xmlns:p14="http://schemas.microsoft.com/office/powerpoint/2010/main" val="209137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19" y="419101"/>
            <a:ext cx="8419381" cy="594154"/>
          </a:xfrm>
        </p:spPr>
        <p:txBody>
          <a:bodyPr/>
          <a:lstStyle/>
          <a:p>
            <a:r>
              <a:rPr lang="en-GB" sz="2400" dirty="0"/>
              <a:t>FTSE </a:t>
            </a:r>
            <a:r>
              <a:rPr lang="en-GB" sz="2400" dirty="0" smtClean="0"/>
              <a:t>quality </a:t>
            </a:r>
            <a:r>
              <a:rPr lang="en-GB" sz="2400" dirty="0"/>
              <a:t>o</a:t>
            </a:r>
            <a:r>
              <a:rPr lang="en-GB" sz="2400" dirty="0" smtClean="0"/>
              <a:t>f market criteria</a:t>
            </a:r>
            <a:br>
              <a:rPr lang="en-GB" sz="2400" dirty="0" smtClean="0"/>
            </a:br>
            <a:r>
              <a:rPr lang="en-GB" sz="2400" dirty="0" smtClean="0"/>
              <a:t>September 2017</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30" y="1278466"/>
            <a:ext cx="8517924" cy="5143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76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947" y="2147977"/>
            <a:ext cx="7418717" cy="1200329"/>
          </a:xfrm>
          <a:prstGeom prst="rect">
            <a:avLst/>
          </a:prstGeom>
          <a:noFill/>
        </p:spPr>
        <p:txBody>
          <a:bodyPr wrap="square" rtlCol="0">
            <a:spAutoFit/>
          </a:bodyPr>
          <a:lstStyle/>
          <a:p>
            <a:r>
              <a:rPr lang="en-GB" sz="3600" spc="-23" dirty="0">
                <a:solidFill>
                  <a:srgbClr val="FFFFFF"/>
                </a:solidFill>
                <a:latin typeface="Arial"/>
                <a:cs typeface="Arial"/>
              </a:rPr>
              <a:t>Preparing for the markets of the </a:t>
            </a:r>
            <a:r>
              <a:rPr lang="en-GB" sz="3600" spc="-23" dirty="0" smtClean="0">
                <a:solidFill>
                  <a:srgbClr val="FFFFFF"/>
                </a:solidFill>
                <a:latin typeface="Arial"/>
                <a:cs typeface="Arial"/>
              </a:rPr>
              <a:t>future, an exciting time for Kuwait.</a:t>
            </a:r>
            <a:endParaRPr lang="en-GB" sz="3600" spc="-23" dirty="0">
              <a:solidFill>
                <a:srgbClr val="FFFFFF"/>
              </a:solidFill>
              <a:latin typeface="Arial"/>
              <a:cs typeface="Arial"/>
            </a:endParaRPr>
          </a:p>
        </p:txBody>
      </p:sp>
    </p:spTree>
    <p:extLst>
      <p:ext uri="{BB962C8B-B14F-4D97-AF65-F5344CB8AC3E}">
        <p14:creationId xmlns:p14="http://schemas.microsoft.com/office/powerpoint/2010/main" val="75004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14397" y="1388576"/>
            <a:ext cx="2445488" cy="1424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r>
              <a:rPr lang="en-GB" sz="1200" dirty="0">
                <a:solidFill>
                  <a:schemeClr val="bg1"/>
                </a:solidFill>
              </a:rPr>
              <a:t>Collaborate to jointly develop new index solutions to meet changing market and client requirements</a:t>
            </a:r>
          </a:p>
        </p:txBody>
      </p:sp>
      <p:sp>
        <p:nvSpPr>
          <p:cNvPr id="14" name="Rectangle 13"/>
          <p:cNvSpPr/>
          <p:nvPr/>
        </p:nvSpPr>
        <p:spPr>
          <a:xfrm>
            <a:off x="6238919" y="1388576"/>
            <a:ext cx="2445488" cy="1424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r>
              <a:rPr lang="en-GB" sz="1200" dirty="0">
                <a:solidFill>
                  <a:schemeClr val="bg1"/>
                </a:solidFill>
              </a:rPr>
              <a:t>Create and refine benchmarks in accordance with the specific needs of our clients</a:t>
            </a:r>
          </a:p>
        </p:txBody>
      </p:sp>
      <p:sp>
        <p:nvSpPr>
          <p:cNvPr id="15" name="Rectangle 14"/>
          <p:cNvSpPr/>
          <p:nvPr/>
        </p:nvSpPr>
        <p:spPr>
          <a:xfrm>
            <a:off x="2014397" y="3047281"/>
            <a:ext cx="2445488" cy="1424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r>
              <a:rPr lang="en-GB" sz="1200" dirty="0">
                <a:solidFill>
                  <a:schemeClr val="bg1"/>
                </a:solidFill>
              </a:rPr>
              <a:t>Provide access to new market </a:t>
            </a:r>
            <a:r>
              <a:rPr lang="en-GB" sz="1200">
                <a:solidFill>
                  <a:schemeClr val="bg1"/>
                </a:solidFill>
              </a:rPr>
              <a:t>intelligence </a:t>
            </a:r>
            <a:r>
              <a:rPr lang="en-GB" sz="1200" smtClean="0">
                <a:solidFill>
                  <a:schemeClr val="bg1"/>
                </a:solidFill>
              </a:rPr>
              <a:t>and </a:t>
            </a:r>
            <a:r>
              <a:rPr lang="en-GB" sz="1200" dirty="0">
                <a:solidFill>
                  <a:schemeClr val="bg1"/>
                </a:solidFill>
              </a:rPr>
              <a:t>analytics capabilities </a:t>
            </a:r>
          </a:p>
        </p:txBody>
      </p:sp>
      <p:sp>
        <p:nvSpPr>
          <p:cNvPr id="16" name="Rectangle 15"/>
          <p:cNvSpPr/>
          <p:nvPr/>
        </p:nvSpPr>
        <p:spPr>
          <a:xfrm>
            <a:off x="6238919" y="3047281"/>
            <a:ext cx="2445488" cy="1424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r>
              <a:rPr lang="en-GB" sz="1200" dirty="0">
                <a:solidFill>
                  <a:schemeClr val="bg1"/>
                </a:solidFill>
              </a:rPr>
              <a:t>Work with our clients to research and share ideas on new initiatives and innovations</a:t>
            </a:r>
          </a:p>
        </p:txBody>
      </p:sp>
      <p:sp>
        <p:nvSpPr>
          <p:cNvPr id="17" name="Rectangle 16"/>
          <p:cNvSpPr/>
          <p:nvPr/>
        </p:nvSpPr>
        <p:spPr>
          <a:xfrm>
            <a:off x="2014397" y="4718743"/>
            <a:ext cx="2445488" cy="1424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r>
              <a:rPr lang="en-GB" sz="1200" dirty="0">
                <a:solidFill>
                  <a:schemeClr val="bg1"/>
                </a:solidFill>
              </a:rPr>
              <a:t>Index marketing to support investment product providers’ sale of their products based on FTSE Russell indexes</a:t>
            </a:r>
          </a:p>
        </p:txBody>
      </p:sp>
      <p:sp>
        <p:nvSpPr>
          <p:cNvPr id="18" name="Rectangle 17"/>
          <p:cNvSpPr/>
          <p:nvPr/>
        </p:nvSpPr>
        <p:spPr>
          <a:xfrm>
            <a:off x="6238919" y="4718743"/>
            <a:ext cx="2445488" cy="1424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r>
              <a:rPr lang="en-GB" sz="1200" dirty="0">
                <a:solidFill>
                  <a:schemeClr val="bg1"/>
                </a:solidFill>
              </a:rPr>
              <a:t>Provide access to a full range of extensive independent data maintained by FTSE Russell</a:t>
            </a:r>
          </a:p>
        </p:txBody>
      </p:sp>
      <p:sp>
        <p:nvSpPr>
          <p:cNvPr id="2" name="Title 1"/>
          <p:cNvSpPr>
            <a:spLocks noGrp="1"/>
          </p:cNvSpPr>
          <p:nvPr>
            <p:ph type="title"/>
          </p:nvPr>
        </p:nvSpPr>
        <p:spPr/>
        <p:txBody>
          <a:bodyPr/>
          <a:lstStyle/>
          <a:p>
            <a:r>
              <a:rPr lang="en-GB" dirty="0">
                <a:solidFill>
                  <a:schemeClr val="bg1"/>
                </a:solidFill>
              </a:rPr>
              <a:t>How we can help</a:t>
            </a:r>
          </a:p>
        </p:txBody>
      </p:sp>
      <p:sp>
        <p:nvSpPr>
          <p:cNvPr id="7" name="Rectangle 6"/>
          <p:cNvSpPr/>
          <p:nvPr/>
        </p:nvSpPr>
        <p:spPr>
          <a:xfrm>
            <a:off x="457200" y="1388576"/>
            <a:ext cx="1508576" cy="1422898"/>
          </a:xfrm>
          <a:prstGeom prst="rect">
            <a:avLst/>
          </a:prstGeom>
          <a:solidFill>
            <a:srgbClr val="0089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lstStyle/>
          <a:p>
            <a:r>
              <a:rPr lang="en-GB" sz="1200" b="1" dirty="0">
                <a:solidFill>
                  <a:schemeClr val="bg1"/>
                </a:solidFill>
              </a:rPr>
              <a:t>Product development and innovation</a:t>
            </a:r>
          </a:p>
        </p:txBody>
      </p:sp>
      <p:sp>
        <p:nvSpPr>
          <p:cNvPr id="8" name="Rectangle 7"/>
          <p:cNvSpPr/>
          <p:nvPr/>
        </p:nvSpPr>
        <p:spPr>
          <a:xfrm>
            <a:off x="457200" y="3047281"/>
            <a:ext cx="1508576" cy="1422898"/>
          </a:xfrm>
          <a:prstGeom prst="rect">
            <a:avLst/>
          </a:prstGeom>
          <a:solidFill>
            <a:srgbClr val="0089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lstStyle/>
          <a:p>
            <a:r>
              <a:rPr lang="en-GB" sz="1200" b="1" dirty="0">
                <a:solidFill>
                  <a:schemeClr val="bg1"/>
                </a:solidFill>
              </a:rPr>
              <a:t>Market intelligence </a:t>
            </a:r>
            <a:br>
              <a:rPr lang="en-GB" sz="1200" b="1" dirty="0">
                <a:solidFill>
                  <a:schemeClr val="bg1"/>
                </a:solidFill>
              </a:rPr>
            </a:br>
            <a:r>
              <a:rPr lang="en-GB" sz="1200" b="1" dirty="0">
                <a:solidFill>
                  <a:schemeClr val="bg1"/>
                </a:solidFill>
              </a:rPr>
              <a:t>and analytics</a:t>
            </a:r>
          </a:p>
        </p:txBody>
      </p:sp>
      <p:sp>
        <p:nvSpPr>
          <p:cNvPr id="9" name="Rectangle 8"/>
          <p:cNvSpPr/>
          <p:nvPr/>
        </p:nvSpPr>
        <p:spPr>
          <a:xfrm>
            <a:off x="457200" y="4718743"/>
            <a:ext cx="1508576" cy="1422898"/>
          </a:xfrm>
          <a:prstGeom prst="rect">
            <a:avLst/>
          </a:prstGeom>
          <a:solidFill>
            <a:srgbClr val="0089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lstStyle/>
          <a:p>
            <a:r>
              <a:rPr lang="en-GB" sz="1200" b="1" dirty="0">
                <a:solidFill>
                  <a:schemeClr val="bg1"/>
                </a:solidFill>
              </a:rPr>
              <a:t>Marketing</a:t>
            </a:r>
          </a:p>
        </p:txBody>
      </p:sp>
      <p:sp>
        <p:nvSpPr>
          <p:cNvPr id="11" name="Rectangle 10"/>
          <p:cNvSpPr/>
          <p:nvPr/>
        </p:nvSpPr>
        <p:spPr>
          <a:xfrm>
            <a:off x="4677878" y="1388576"/>
            <a:ext cx="1508576" cy="1422898"/>
          </a:xfrm>
          <a:prstGeom prst="rect">
            <a:avLst/>
          </a:prstGeom>
          <a:solidFill>
            <a:srgbClr val="0089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lstStyle/>
          <a:p>
            <a:r>
              <a:rPr lang="en-GB" sz="1200" b="1" dirty="0">
                <a:solidFill>
                  <a:schemeClr val="bg1"/>
                </a:solidFill>
              </a:rPr>
              <a:t>Bespoke benchmarks </a:t>
            </a:r>
            <a:br>
              <a:rPr lang="en-GB" sz="1200" b="1" dirty="0">
                <a:solidFill>
                  <a:schemeClr val="bg1"/>
                </a:solidFill>
              </a:rPr>
            </a:br>
            <a:r>
              <a:rPr lang="en-GB" sz="1200" b="1" dirty="0">
                <a:solidFill>
                  <a:schemeClr val="bg1"/>
                </a:solidFill>
              </a:rPr>
              <a:t>and full </a:t>
            </a:r>
            <a:r>
              <a:rPr lang="en-GB" sz="1200" b="1" kern="1000" spc="20" dirty="0">
                <a:solidFill>
                  <a:schemeClr val="bg1"/>
                </a:solidFill>
              </a:rPr>
              <a:t>customization</a:t>
            </a:r>
          </a:p>
        </p:txBody>
      </p:sp>
      <p:sp>
        <p:nvSpPr>
          <p:cNvPr id="12" name="Rectangle 11"/>
          <p:cNvSpPr/>
          <p:nvPr/>
        </p:nvSpPr>
        <p:spPr>
          <a:xfrm>
            <a:off x="4677878" y="3047281"/>
            <a:ext cx="1508576" cy="1422898"/>
          </a:xfrm>
          <a:prstGeom prst="rect">
            <a:avLst/>
          </a:prstGeom>
          <a:solidFill>
            <a:srgbClr val="0089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lstStyle/>
          <a:p>
            <a:r>
              <a:rPr lang="en-GB" sz="1200" b="1" dirty="0">
                <a:solidFill>
                  <a:schemeClr val="bg1"/>
                </a:solidFill>
              </a:rPr>
              <a:t>Research collaboration</a:t>
            </a:r>
          </a:p>
        </p:txBody>
      </p:sp>
      <p:sp>
        <p:nvSpPr>
          <p:cNvPr id="13" name="Rectangle 12"/>
          <p:cNvSpPr/>
          <p:nvPr/>
        </p:nvSpPr>
        <p:spPr>
          <a:xfrm>
            <a:off x="4677878" y="4718743"/>
            <a:ext cx="1508576" cy="1422898"/>
          </a:xfrm>
          <a:prstGeom prst="rect">
            <a:avLst/>
          </a:prstGeom>
          <a:solidFill>
            <a:srgbClr val="00899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rtlCol="0" anchor="t"/>
          <a:lstStyle/>
          <a:p>
            <a:r>
              <a:rPr lang="en-GB" sz="1200" b="1" dirty="0">
                <a:solidFill>
                  <a:schemeClr val="bg1"/>
                </a:solidFill>
              </a:rPr>
              <a:t>Global data access</a:t>
            </a:r>
          </a:p>
        </p:txBody>
      </p:sp>
    </p:spTree>
    <p:extLst>
      <p:ext uri="{BB962C8B-B14F-4D97-AF65-F5344CB8AC3E}">
        <p14:creationId xmlns:p14="http://schemas.microsoft.com/office/powerpoint/2010/main" val="2090055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FTSE</a:t>
            </a:r>
            <a:r>
              <a:rPr lang="en-US" dirty="0"/>
              <a:t> </a:t>
            </a:r>
            <a:r>
              <a:rPr lang="en-US" dirty="0" smtClean="0"/>
              <a:t>Russell’s global clients be seeing ?</a:t>
            </a:r>
            <a:endParaRPr lang="en-GB" dirty="0"/>
          </a:p>
        </p:txBody>
      </p:sp>
      <p:sp>
        <p:nvSpPr>
          <p:cNvPr id="3" name="Text Placeholder 2"/>
          <p:cNvSpPr>
            <a:spLocks noGrp="1"/>
          </p:cNvSpPr>
          <p:nvPr>
            <p:ph type="body" sz="quarter" idx="12"/>
          </p:nvPr>
        </p:nvSpPr>
        <p:spPr>
          <a:xfrm>
            <a:off x="1879600" y="1198076"/>
            <a:ext cx="6282268" cy="4559300"/>
          </a:xfrm>
        </p:spPr>
        <p:txBody>
          <a:bodyPr/>
          <a:lstStyle/>
          <a:p>
            <a:pPr marL="0" indent="0">
              <a:buNone/>
            </a:pPr>
            <a:r>
              <a:rPr lang="en-GB" sz="1500" dirty="0"/>
              <a:t>Constituent</a:t>
            </a:r>
          </a:p>
          <a:p>
            <a:pPr marL="0" indent="0">
              <a:buNone/>
            </a:pPr>
            <a:r>
              <a:rPr lang="en-GB" sz="1100" b="0" dirty="0">
                <a:solidFill>
                  <a:schemeClr val="tx1">
                    <a:lumMod val="65000"/>
                    <a:lumOff val="35000"/>
                  </a:schemeClr>
                </a:solidFill>
              </a:rPr>
              <a:t>A Constituent product reports the end-of-day/closing constituents of the </a:t>
            </a:r>
            <a:r>
              <a:rPr lang="en-GB" sz="1100" b="0" dirty="0" smtClean="0">
                <a:solidFill>
                  <a:schemeClr val="tx1">
                    <a:lumMod val="65000"/>
                    <a:lumOff val="35000"/>
                  </a:schemeClr>
                </a:solidFill>
              </a:rPr>
              <a:t>index</a:t>
            </a:r>
            <a:r>
              <a:rPr lang="en-GB" sz="1100" b="0" dirty="0">
                <a:solidFill>
                  <a:schemeClr val="tx1">
                    <a:lumMod val="65000"/>
                    <a:lumOff val="35000"/>
                  </a:schemeClr>
                </a:solidFill>
              </a:rPr>
              <a:t>. This includes price data, market capitalisation and weightings of the constituents within the </a:t>
            </a:r>
            <a:r>
              <a:rPr lang="en-GB" sz="1100" b="0" dirty="0" smtClean="0">
                <a:solidFill>
                  <a:schemeClr val="tx1">
                    <a:lumMod val="65000"/>
                    <a:lumOff val="35000"/>
                  </a:schemeClr>
                </a:solidFill>
              </a:rPr>
              <a:t>index</a:t>
            </a:r>
            <a:r>
              <a:rPr lang="en-GB" sz="1100" b="0" dirty="0">
                <a:solidFill>
                  <a:schemeClr val="tx1">
                    <a:lumMod val="65000"/>
                    <a:lumOff val="35000"/>
                  </a:schemeClr>
                </a:solidFill>
              </a:rPr>
              <a:t>. </a:t>
            </a:r>
          </a:p>
          <a:p>
            <a:pPr marL="0" indent="0">
              <a:buNone/>
            </a:pPr>
            <a:r>
              <a:rPr lang="en-GB" sz="1100" b="0" dirty="0">
                <a:solidFill>
                  <a:schemeClr val="tx1">
                    <a:lumMod val="65000"/>
                    <a:lumOff val="35000"/>
                  </a:schemeClr>
                </a:solidFill>
              </a:rPr>
              <a:t>It includes (amongst other items) the constituent name and other identifiers such as the ISIN, SEDOL, or </a:t>
            </a:r>
            <a:r>
              <a:rPr lang="en-GB" sz="1100" b="0" dirty="0" smtClean="0">
                <a:solidFill>
                  <a:schemeClr val="tx1">
                    <a:lumMod val="65000"/>
                    <a:lumOff val="35000"/>
                  </a:schemeClr>
                </a:solidFill>
              </a:rPr>
              <a:t>CUSIP, </a:t>
            </a:r>
            <a:r>
              <a:rPr lang="en-GB" sz="1100" b="0" dirty="0">
                <a:solidFill>
                  <a:schemeClr val="tx1">
                    <a:lumMod val="65000"/>
                    <a:lumOff val="35000"/>
                  </a:schemeClr>
                </a:solidFill>
              </a:rPr>
              <a:t>the Exchange Code where the security is listed, the closing price, the dividend yield, size markers, the total market </a:t>
            </a:r>
            <a:r>
              <a:rPr lang="en-GB" sz="1100" b="0" dirty="0" smtClean="0">
                <a:solidFill>
                  <a:schemeClr val="tx1">
                    <a:lumMod val="65000"/>
                    <a:lumOff val="35000"/>
                  </a:schemeClr>
                </a:solidFill>
              </a:rPr>
              <a:t>capitalisation</a:t>
            </a:r>
            <a:r>
              <a:rPr lang="en-GB" sz="1100" b="0" dirty="0">
                <a:solidFill>
                  <a:schemeClr val="tx1">
                    <a:lumMod val="65000"/>
                    <a:lumOff val="35000"/>
                  </a:schemeClr>
                </a:solidFill>
              </a:rPr>
              <a:t>, </a:t>
            </a:r>
            <a:r>
              <a:rPr lang="en-GB" sz="1100" b="0" dirty="0" smtClean="0">
                <a:solidFill>
                  <a:schemeClr val="tx1">
                    <a:lumMod val="65000"/>
                    <a:lumOff val="35000"/>
                  </a:schemeClr>
                </a:solidFill>
              </a:rPr>
              <a:t>the </a:t>
            </a:r>
            <a:r>
              <a:rPr lang="en-GB" sz="1100" b="0" dirty="0">
                <a:solidFill>
                  <a:schemeClr val="tx1">
                    <a:lumMod val="65000"/>
                    <a:lumOff val="35000"/>
                  </a:schemeClr>
                </a:solidFill>
              </a:rPr>
              <a:t>investable market capitalization (the total market cap adjusted for free float and liquidity), the number of shares in issue, and the percentage weight of the constituent in the index.</a:t>
            </a:r>
          </a:p>
          <a:p>
            <a:pPr marL="0" indent="0">
              <a:buNone/>
            </a:pPr>
            <a:endParaRPr lang="en-GB" sz="1200" dirty="0" smtClean="0"/>
          </a:p>
          <a:p>
            <a:pPr marL="0" indent="0">
              <a:buNone/>
            </a:pPr>
            <a:r>
              <a:rPr lang="en-GB" sz="1500" dirty="0" smtClean="0"/>
              <a:t>Valuation</a:t>
            </a:r>
            <a:endParaRPr lang="en-GB" sz="1500" dirty="0"/>
          </a:p>
          <a:p>
            <a:pPr marL="0" indent="0">
              <a:buNone/>
            </a:pPr>
            <a:r>
              <a:rPr lang="en-GB" sz="1100" b="0" dirty="0">
                <a:solidFill>
                  <a:schemeClr val="tx1">
                    <a:lumMod val="65000"/>
                    <a:lumOff val="35000"/>
                  </a:schemeClr>
                </a:solidFill>
              </a:rPr>
              <a:t>A Valuation </a:t>
            </a:r>
            <a:r>
              <a:rPr lang="en-GB" sz="1100" b="0" dirty="0" smtClean="0">
                <a:solidFill>
                  <a:schemeClr val="tx1">
                    <a:lumMod val="65000"/>
                    <a:lumOff val="35000"/>
                  </a:schemeClr>
                </a:solidFill>
              </a:rPr>
              <a:t>product </a:t>
            </a:r>
            <a:r>
              <a:rPr lang="en-GB" sz="1100" b="0" dirty="0">
                <a:solidFill>
                  <a:schemeClr val="tx1">
                    <a:lumMod val="65000"/>
                    <a:lumOff val="35000"/>
                  </a:schemeClr>
                </a:solidFill>
              </a:rPr>
              <a:t>is produced after the market close and reports the </a:t>
            </a:r>
            <a:r>
              <a:rPr lang="en-GB" sz="1100" b="0" dirty="0" smtClean="0">
                <a:solidFill>
                  <a:schemeClr val="tx1">
                    <a:lumMod val="65000"/>
                    <a:lumOff val="35000"/>
                  </a:schemeClr>
                </a:solidFill>
              </a:rPr>
              <a:t>index </a:t>
            </a:r>
            <a:r>
              <a:rPr lang="en-GB" sz="1100" b="0" dirty="0">
                <a:solidFill>
                  <a:schemeClr val="tx1">
                    <a:lumMod val="65000"/>
                    <a:lumOff val="35000"/>
                  </a:schemeClr>
                </a:solidFill>
              </a:rPr>
              <a:t>level, </a:t>
            </a:r>
            <a:r>
              <a:rPr lang="en-GB" sz="1100" b="0" dirty="0" smtClean="0">
                <a:solidFill>
                  <a:schemeClr val="tx1">
                    <a:lumMod val="65000"/>
                    <a:lumOff val="35000"/>
                  </a:schemeClr>
                </a:solidFill>
              </a:rPr>
              <a:t>total </a:t>
            </a:r>
            <a:r>
              <a:rPr lang="en-GB" sz="1100" b="0" dirty="0">
                <a:solidFill>
                  <a:schemeClr val="tx1">
                    <a:lumMod val="65000"/>
                    <a:lumOff val="35000"/>
                  </a:schemeClr>
                </a:solidFill>
              </a:rPr>
              <a:t>r</a:t>
            </a:r>
            <a:r>
              <a:rPr lang="en-GB" sz="1100" b="0" dirty="0" smtClean="0">
                <a:solidFill>
                  <a:schemeClr val="tx1">
                    <a:lumMod val="65000"/>
                    <a:lumOff val="35000"/>
                  </a:schemeClr>
                </a:solidFill>
              </a:rPr>
              <a:t>eturn </a:t>
            </a:r>
            <a:r>
              <a:rPr lang="en-GB" sz="1100" b="0" dirty="0">
                <a:solidFill>
                  <a:schemeClr val="tx1">
                    <a:lumMod val="65000"/>
                    <a:lumOff val="35000"/>
                  </a:schemeClr>
                </a:solidFill>
              </a:rPr>
              <a:t>level and </a:t>
            </a:r>
            <a:r>
              <a:rPr lang="en-GB" sz="1100" b="0" dirty="0" smtClean="0">
                <a:solidFill>
                  <a:schemeClr val="tx1">
                    <a:lumMod val="65000"/>
                    <a:lumOff val="35000"/>
                  </a:schemeClr>
                </a:solidFill>
              </a:rPr>
              <a:t>market </a:t>
            </a:r>
            <a:r>
              <a:rPr lang="en-GB" sz="1100" b="0" dirty="0">
                <a:solidFill>
                  <a:schemeClr val="tx1">
                    <a:lumMod val="65000"/>
                    <a:lumOff val="35000"/>
                  </a:schemeClr>
                </a:solidFill>
              </a:rPr>
              <a:t>c</a:t>
            </a:r>
            <a:r>
              <a:rPr lang="en-GB" sz="1100" b="0" dirty="0" smtClean="0">
                <a:solidFill>
                  <a:schemeClr val="tx1">
                    <a:lumMod val="65000"/>
                    <a:lumOff val="35000"/>
                  </a:schemeClr>
                </a:solidFill>
              </a:rPr>
              <a:t>apitalisations </a:t>
            </a:r>
            <a:r>
              <a:rPr lang="en-GB" sz="1100" b="0" dirty="0">
                <a:solidFill>
                  <a:schemeClr val="tx1">
                    <a:lumMod val="65000"/>
                    <a:lumOff val="35000"/>
                  </a:schemeClr>
                </a:solidFill>
              </a:rPr>
              <a:t>of the index.</a:t>
            </a:r>
          </a:p>
          <a:p>
            <a:pPr marL="0" indent="0">
              <a:buNone/>
            </a:pPr>
            <a:r>
              <a:rPr lang="en-GB" sz="1100" b="0" dirty="0">
                <a:solidFill>
                  <a:schemeClr val="tx1">
                    <a:lumMod val="65000"/>
                    <a:lumOff val="35000"/>
                  </a:schemeClr>
                </a:solidFill>
              </a:rPr>
              <a:t>The valuation product also provides subscribers with items such as the index code, number of constituents, the XD adjustment for the year to </a:t>
            </a:r>
            <a:r>
              <a:rPr lang="en-GB" sz="1100" b="0" dirty="0" smtClean="0">
                <a:solidFill>
                  <a:schemeClr val="tx1">
                    <a:lumMod val="65000"/>
                    <a:lumOff val="35000"/>
                  </a:schemeClr>
                </a:solidFill>
              </a:rPr>
              <a:t>date, </a:t>
            </a:r>
            <a:r>
              <a:rPr lang="en-GB" sz="1100" b="0" dirty="0">
                <a:solidFill>
                  <a:schemeClr val="tx1">
                    <a:lumMod val="65000"/>
                    <a:lumOff val="35000"/>
                  </a:schemeClr>
                </a:solidFill>
              </a:rPr>
              <a:t>and the actual dividend yield of the constituents in the index.</a:t>
            </a:r>
          </a:p>
          <a:p>
            <a:pPr marL="0" indent="0">
              <a:buNone/>
            </a:pPr>
            <a:endParaRPr lang="en-GB" sz="1200" dirty="0" smtClean="0"/>
          </a:p>
          <a:p>
            <a:pPr marL="0" indent="0">
              <a:buNone/>
            </a:pPr>
            <a:r>
              <a:rPr lang="en-GB" sz="1500" dirty="0" smtClean="0"/>
              <a:t>Tracker</a:t>
            </a:r>
            <a:endParaRPr lang="en-GB" sz="1500" dirty="0"/>
          </a:p>
          <a:p>
            <a:pPr marL="0" indent="0">
              <a:buNone/>
            </a:pPr>
            <a:r>
              <a:rPr lang="en-GB" sz="1100" b="0" dirty="0">
                <a:solidFill>
                  <a:schemeClr val="tx1">
                    <a:lumMod val="65000"/>
                    <a:lumOff val="35000"/>
                  </a:schemeClr>
                </a:solidFill>
              </a:rPr>
              <a:t>The Tracker product is produced after the market close and reports any corporate actions, divisor </a:t>
            </a:r>
            <a:r>
              <a:rPr lang="en-GB" sz="1100" b="0" dirty="0" smtClean="0">
                <a:solidFill>
                  <a:schemeClr val="tx1">
                    <a:lumMod val="65000"/>
                    <a:lumOff val="35000"/>
                  </a:schemeClr>
                </a:solidFill>
              </a:rPr>
              <a:t>changes, </a:t>
            </a:r>
            <a:r>
              <a:rPr lang="en-GB" sz="1100" b="0" dirty="0">
                <a:solidFill>
                  <a:schemeClr val="tx1">
                    <a:lumMod val="65000"/>
                    <a:lumOff val="35000"/>
                  </a:schemeClr>
                </a:solidFill>
              </a:rPr>
              <a:t>and dividends paid in advance.</a:t>
            </a:r>
          </a:p>
          <a:p>
            <a:pPr marL="0" indent="0">
              <a:buNone/>
            </a:pPr>
            <a:r>
              <a:rPr lang="en-GB" sz="1100" b="0" dirty="0">
                <a:solidFill>
                  <a:schemeClr val="tx1">
                    <a:lumMod val="65000"/>
                    <a:lumOff val="35000"/>
                  </a:schemeClr>
                </a:solidFill>
              </a:rPr>
              <a:t>The product details all the corporate actions to the constituents of the </a:t>
            </a:r>
            <a:r>
              <a:rPr lang="en-GB" sz="1100" b="0" dirty="0" smtClean="0">
                <a:solidFill>
                  <a:schemeClr val="tx1">
                    <a:lumMod val="65000"/>
                    <a:lumOff val="35000"/>
                  </a:schemeClr>
                </a:solidFill>
              </a:rPr>
              <a:t>indexes, </a:t>
            </a:r>
            <a:r>
              <a:rPr lang="en-GB" sz="1100" b="0" dirty="0">
                <a:solidFill>
                  <a:schemeClr val="tx1">
                    <a:lumMod val="65000"/>
                    <a:lumOff val="35000"/>
                  </a:schemeClr>
                </a:solidFill>
              </a:rPr>
              <a:t>including additions, deletions, the XD Adjustment (the ex dividend adjustment for the day</a:t>
            </a:r>
            <a:r>
              <a:rPr lang="en-GB" sz="1100" b="0" dirty="0" smtClean="0">
                <a:solidFill>
                  <a:schemeClr val="tx1">
                    <a:lumMod val="65000"/>
                    <a:lumOff val="35000"/>
                  </a:schemeClr>
                </a:solidFill>
              </a:rPr>
              <a:t>), </a:t>
            </a:r>
            <a:r>
              <a:rPr lang="en-GB" sz="1100" b="0" dirty="0">
                <a:solidFill>
                  <a:schemeClr val="tx1">
                    <a:lumMod val="65000"/>
                    <a:lumOff val="35000"/>
                  </a:schemeClr>
                </a:solidFill>
              </a:rPr>
              <a:t>and changes arising from a variety of corporate events to be applied the next business day.</a:t>
            </a:r>
          </a:p>
          <a:p>
            <a:endParaRPr lang="en-GB" dirty="0"/>
          </a:p>
          <a:p>
            <a:endParaRPr lang="en-GB" dirty="0"/>
          </a:p>
          <a:p>
            <a:endParaRPr lang="en-GB" dirty="0"/>
          </a:p>
        </p:txBody>
      </p:sp>
      <p:grpSp>
        <p:nvGrpSpPr>
          <p:cNvPr id="4" name="Group 3"/>
          <p:cNvGrpSpPr/>
          <p:nvPr/>
        </p:nvGrpSpPr>
        <p:grpSpPr>
          <a:xfrm>
            <a:off x="744175" y="5277318"/>
            <a:ext cx="796950" cy="666282"/>
            <a:chOff x="4176713" y="2457451"/>
            <a:chExt cx="1177925" cy="976312"/>
          </a:xfrm>
        </p:grpSpPr>
        <p:sp>
          <p:nvSpPr>
            <p:cNvPr id="5" name="Freeform 4"/>
            <p:cNvSpPr>
              <a:spLocks noEditPoints="1"/>
            </p:cNvSpPr>
            <p:nvPr/>
          </p:nvSpPr>
          <p:spPr bwMode="auto">
            <a:xfrm>
              <a:off x="4176713" y="2457451"/>
              <a:ext cx="1177925" cy="976312"/>
            </a:xfrm>
            <a:custGeom>
              <a:avLst/>
              <a:gdLst>
                <a:gd name="T0" fmla="*/ 412 w 819"/>
                <a:gd name="T1" fmla="*/ 120 h 678"/>
                <a:gd name="T2" fmla="*/ 381 w 819"/>
                <a:gd name="T3" fmla="*/ 317 h 678"/>
                <a:gd name="T4" fmla="*/ 282 w 819"/>
                <a:gd name="T5" fmla="*/ 449 h 678"/>
                <a:gd name="T6" fmla="*/ 304 w 819"/>
                <a:gd name="T7" fmla="*/ 504 h 678"/>
                <a:gd name="T8" fmla="*/ 431 w 819"/>
                <a:gd name="T9" fmla="*/ 390 h 678"/>
                <a:gd name="T10" fmla="*/ 444 w 819"/>
                <a:gd name="T11" fmla="*/ 258 h 678"/>
                <a:gd name="T12" fmla="*/ 443 w 819"/>
                <a:gd name="T13" fmla="*/ 150 h 678"/>
                <a:gd name="T14" fmla="*/ 540 w 819"/>
                <a:gd name="T15" fmla="*/ 140 h 678"/>
                <a:gd name="T16" fmla="*/ 512 w 819"/>
                <a:gd name="T17" fmla="*/ 168 h 678"/>
                <a:gd name="T18" fmla="*/ 540 w 819"/>
                <a:gd name="T19" fmla="*/ 196 h 678"/>
                <a:gd name="T20" fmla="*/ 540 w 819"/>
                <a:gd name="T21" fmla="*/ 140 h 678"/>
                <a:gd name="T22" fmla="*/ 596 w 819"/>
                <a:gd name="T23" fmla="*/ 299 h 678"/>
                <a:gd name="T24" fmla="*/ 596 w 819"/>
                <a:gd name="T25" fmla="*/ 355 h 678"/>
                <a:gd name="T26" fmla="*/ 624 w 819"/>
                <a:gd name="T27" fmla="*/ 327 h 678"/>
                <a:gd name="T28" fmla="*/ 540 w 819"/>
                <a:gd name="T29" fmla="*/ 453 h 678"/>
                <a:gd name="T30" fmla="*/ 512 w 819"/>
                <a:gd name="T31" fmla="*/ 481 h 678"/>
                <a:gd name="T32" fmla="*/ 540 w 819"/>
                <a:gd name="T33" fmla="*/ 509 h 678"/>
                <a:gd name="T34" fmla="*/ 568 w 819"/>
                <a:gd name="T35" fmla="*/ 481 h 678"/>
                <a:gd name="T36" fmla="*/ 540 w 819"/>
                <a:gd name="T37" fmla="*/ 453 h 678"/>
                <a:gd name="T38" fmla="*/ 412 w 819"/>
                <a:gd name="T39" fmla="*/ 537 h 678"/>
                <a:gd name="T40" fmla="*/ 412 w 819"/>
                <a:gd name="T41" fmla="*/ 594 h 678"/>
                <a:gd name="T42" fmla="*/ 440 w 819"/>
                <a:gd name="T43" fmla="*/ 566 h 678"/>
                <a:gd name="T44" fmla="*/ 418 w 819"/>
                <a:gd name="T45" fmla="*/ 0 h 678"/>
                <a:gd name="T46" fmla="*/ 418 w 819"/>
                <a:gd name="T47" fmla="*/ 59 h 678"/>
                <a:gd name="T48" fmla="*/ 691 w 819"/>
                <a:gd name="T49" fmla="*/ 393 h 678"/>
                <a:gd name="T50" fmla="*/ 417 w 819"/>
                <a:gd name="T51" fmla="*/ 618 h 678"/>
                <a:gd name="T52" fmla="*/ 141 w 819"/>
                <a:gd name="T53" fmla="*/ 378 h 678"/>
                <a:gd name="T54" fmla="*/ 178 w 819"/>
                <a:gd name="T55" fmla="*/ 405 h 678"/>
                <a:gd name="T56" fmla="*/ 208 w 819"/>
                <a:gd name="T57" fmla="*/ 389 h 678"/>
                <a:gd name="T58" fmla="*/ 131 w 819"/>
                <a:gd name="T59" fmla="*/ 283 h 678"/>
                <a:gd name="T60" fmla="*/ 83 w 819"/>
                <a:gd name="T61" fmla="*/ 283 h 678"/>
                <a:gd name="T62" fmla="*/ 6 w 819"/>
                <a:gd name="T63" fmla="*/ 362 h 678"/>
                <a:gd name="T64" fmla="*/ 33 w 819"/>
                <a:gd name="T65" fmla="*/ 406 h 678"/>
                <a:gd name="T66" fmla="*/ 77 w 819"/>
                <a:gd name="T67" fmla="*/ 372 h 678"/>
                <a:gd name="T68" fmla="*/ 81 w 819"/>
                <a:gd name="T69" fmla="*/ 387 h 678"/>
                <a:gd name="T70" fmla="*/ 473 w 819"/>
                <a:gd name="T71" fmla="*/ 673 h 678"/>
                <a:gd name="T72" fmla="*/ 419 w 819"/>
                <a:gd name="T73"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9" h="678">
                  <a:moveTo>
                    <a:pt x="412" y="120"/>
                  </a:moveTo>
                  <a:cubicBezTo>
                    <a:pt x="412" y="120"/>
                    <a:pt x="412" y="120"/>
                    <a:pt x="412" y="120"/>
                  </a:cubicBezTo>
                  <a:cubicBezTo>
                    <a:pt x="394" y="120"/>
                    <a:pt x="381" y="133"/>
                    <a:pt x="381" y="153"/>
                  </a:cubicBezTo>
                  <a:cubicBezTo>
                    <a:pt x="380" y="208"/>
                    <a:pt x="379" y="262"/>
                    <a:pt x="381" y="317"/>
                  </a:cubicBezTo>
                  <a:cubicBezTo>
                    <a:pt x="382" y="341"/>
                    <a:pt x="375" y="359"/>
                    <a:pt x="357" y="375"/>
                  </a:cubicBezTo>
                  <a:cubicBezTo>
                    <a:pt x="331" y="398"/>
                    <a:pt x="307" y="424"/>
                    <a:pt x="282" y="449"/>
                  </a:cubicBezTo>
                  <a:cubicBezTo>
                    <a:pt x="267" y="464"/>
                    <a:pt x="270" y="487"/>
                    <a:pt x="287" y="499"/>
                  </a:cubicBezTo>
                  <a:cubicBezTo>
                    <a:pt x="292" y="502"/>
                    <a:pt x="298" y="504"/>
                    <a:pt x="304" y="504"/>
                  </a:cubicBezTo>
                  <a:cubicBezTo>
                    <a:pt x="312" y="504"/>
                    <a:pt x="321" y="500"/>
                    <a:pt x="328" y="493"/>
                  </a:cubicBezTo>
                  <a:cubicBezTo>
                    <a:pt x="362" y="459"/>
                    <a:pt x="396" y="424"/>
                    <a:pt x="431" y="390"/>
                  </a:cubicBezTo>
                  <a:cubicBezTo>
                    <a:pt x="440" y="381"/>
                    <a:pt x="444" y="372"/>
                    <a:pt x="444" y="360"/>
                  </a:cubicBezTo>
                  <a:cubicBezTo>
                    <a:pt x="443" y="326"/>
                    <a:pt x="444" y="292"/>
                    <a:pt x="444" y="258"/>
                  </a:cubicBezTo>
                  <a:cubicBezTo>
                    <a:pt x="444" y="235"/>
                    <a:pt x="444" y="211"/>
                    <a:pt x="444" y="188"/>
                  </a:cubicBezTo>
                  <a:cubicBezTo>
                    <a:pt x="444" y="175"/>
                    <a:pt x="444" y="162"/>
                    <a:pt x="443" y="150"/>
                  </a:cubicBezTo>
                  <a:cubicBezTo>
                    <a:pt x="442" y="132"/>
                    <a:pt x="429" y="120"/>
                    <a:pt x="412" y="120"/>
                  </a:cubicBezTo>
                  <a:moveTo>
                    <a:pt x="540" y="140"/>
                  </a:moveTo>
                  <a:cubicBezTo>
                    <a:pt x="540" y="140"/>
                    <a:pt x="540" y="140"/>
                    <a:pt x="540" y="140"/>
                  </a:cubicBezTo>
                  <a:cubicBezTo>
                    <a:pt x="524" y="140"/>
                    <a:pt x="511" y="152"/>
                    <a:pt x="512" y="168"/>
                  </a:cubicBezTo>
                  <a:cubicBezTo>
                    <a:pt x="512" y="183"/>
                    <a:pt x="524" y="196"/>
                    <a:pt x="540" y="196"/>
                  </a:cubicBezTo>
                  <a:cubicBezTo>
                    <a:pt x="540" y="196"/>
                    <a:pt x="540" y="196"/>
                    <a:pt x="540" y="196"/>
                  </a:cubicBezTo>
                  <a:cubicBezTo>
                    <a:pt x="555" y="196"/>
                    <a:pt x="568" y="183"/>
                    <a:pt x="568" y="168"/>
                  </a:cubicBezTo>
                  <a:cubicBezTo>
                    <a:pt x="568" y="152"/>
                    <a:pt x="555" y="140"/>
                    <a:pt x="540" y="140"/>
                  </a:cubicBezTo>
                  <a:moveTo>
                    <a:pt x="596" y="299"/>
                  </a:moveTo>
                  <a:cubicBezTo>
                    <a:pt x="596" y="299"/>
                    <a:pt x="596" y="299"/>
                    <a:pt x="596" y="299"/>
                  </a:cubicBezTo>
                  <a:cubicBezTo>
                    <a:pt x="580" y="299"/>
                    <a:pt x="568" y="311"/>
                    <a:pt x="568" y="327"/>
                  </a:cubicBezTo>
                  <a:cubicBezTo>
                    <a:pt x="568" y="342"/>
                    <a:pt x="581" y="355"/>
                    <a:pt x="596" y="355"/>
                  </a:cubicBezTo>
                  <a:cubicBezTo>
                    <a:pt x="596" y="355"/>
                    <a:pt x="596" y="355"/>
                    <a:pt x="596" y="355"/>
                  </a:cubicBezTo>
                  <a:cubicBezTo>
                    <a:pt x="611" y="355"/>
                    <a:pt x="624" y="342"/>
                    <a:pt x="624" y="327"/>
                  </a:cubicBezTo>
                  <a:cubicBezTo>
                    <a:pt x="624" y="311"/>
                    <a:pt x="611" y="299"/>
                    <a:pt x="596" y="299"/>
                  </a:cubicBezTo>
                  <a:moveTo>
                    <a:pt x="540" y="453"/>
                  </a:moveTo>
                  <a:cubicBezTo>
                    <a:pt x="539" y="453"/>
                    <a:pt x="539" y="453"/>
                    <a:pt x="539" y="453"/>
                  </a:cubicBezTo>
                  <a:cubicBezTo>
                    <a:pt x="524" y="453"/>
                    <a:pt x="512" y="466"/>
                    <a:pt x="512" y="481"/>
                  </a:cubicBezTo>
                  <a:cubicBezTo>
                    <a:pt x="512" y="481"/>
                    <a:pt x="512" y="481"/>
                    <a:pt x="512" y="481"/>
                  </a:cubicBezTo>
                  <a:cubicBezTo>
                    <a:pt x="512" y="497"/>
                    <a:pt x="524" y="509"/>
                    <a:pt x="540" y="509"/>
                  </a:cubicBezTo>
                  <a:cubicBezTo>
                    <a:pt x="540" y="509"/>
                    <a:pt x="540" y="509"/>
                    <a:pt x="540" y="509"/>
                  </a:cubicBezTo>
                  <a:cubicBezTo>
                    <a:pt x="555" y="509"/>
                    <a:pt x="568" y="497"/>
                    <a:pt x="568" y="481"/>
                  </a:cubicBezTo>
                  <a:cubicBezTo>
                    <a:pt x="568" y="481"/>
                    <a:pt x="568" y="481"/>
                    <a:pt x="568" y="481"/>
                  </a:cubicBezTo>
                  <a:cubicBezTo>
                    <a:pt x="568" y="465"/>
                    <a:pt x="555" y="453"/>
                    <a:pt x="540" y="453"/>
                  </a:cubicBezTo>
                  <a:moveTo>
                    <a:pt x="412" y="537"/>
                  </a:moveTo>
                  <a:cubicBezTo>
                    <a:pt x="412" y="537"/>
                    <a:pt x="412" y="537"/>
                    <a:pt x="412" y="537"/>
                  </a:cubicBezTo>
                  <a:cubicBezTo>
                    <a:pt x="397" y="537"/>
                    <a:pt x="384" y="550"/>
                    <a:pt x="384" y="565"/>
                  </a:cubicBezTo>
                  <a:cubicBezTo>
                    <a:pt x="384" y="581"/>
                    <a:pt x="396" y="593"/>
                    <a:pt x="412" y="594"/>
                  </a:cubicBezTo>
                  <a:cubicBezTo>
                    <a:pt x="412" y="594"/>
                    <a:pt x="412" y="594"/>
                    <a:pt x="412" y="594"/>
                  </a:cubicBezTo>
                  <a:cubicBezTo>
                    <a:pt x="427" y="594"/>
                    <a:pt x="440" y="581"/>
                    <a:pt x="440" y="566"/>
                  </a:cubicBezTo>
                  <a:cubicBezTo>
                    <a:pt x="440" y="550"/>
                    <a:pt x="428" y="538"/>
                    <a:pt x="412" y="537"/>
                  </a:cubicBezTo>
                  <a:moveTo>
                    <a:pt x="418" y="0"/>
                  </a:moveTo>
                  <a:cubicBezTo>
                    <a:pt x="399" y="0"/>
                    <a:pt x="387" y="12"/>
                    <a:pt x="386" y="29"/>
                  </a:cubicBezTo>
                  <a:cubicBezTo>
                    <a:pt x="386" y="46"/>
                    <a:pt x="399" y="58"/>
                    <a:pt x="418" y="59"/>
                  </a:cubicBezTo>
                  <a:cubicBezTo>
                    <a:pt x="430" y="60"/>
                    <a:pt x="442" y="60"/>
                    <a:pt x="453" y="62"/>
                  </a:cubicBezTo>
                  <a:cubicBezTo>
                    <a:pt x="612" y="83"/>
                    <a:pt x="722" y="235"/>
                    <a:pt x="691" y="393"/>
                  </a:cubicBezTo>
                  <a:cubicBezTo>
                    <a:pt x="667" y="512"/>
                    <a:pt x="567" y="604"/>
                    <a:pt x="446" y="617"/>
                  </a:cubicBezTo>
                  <a:cubicBezTo>
                    <a:pt x="436" y="618"/>
                    <a:pt x="427" y="618"/>
                    <a:pt x="417" y="618"/>
                  </a:cubicBezTo>
                  <a:cubicBezTo>
                    <a:pt x="305" y="618"/>
                    <a:pt x="203" y="552"/>
                    <a:pt x="159" y="447"/>
                  </a:cubicBezTo>
                  <a:cubicBezTo>
                    <a:pt x="149" y="425"/>
                    <a:pt x="143" y="402"/>
                    <a:pt x="141" y="378"/>
                  </a:cubicBezTo>
                  <a:cubicBezTo>
                    <a:pt x="147" y="384"/>
                    <a:pt x="153" y="391"/>
                    <a:pt x="160" y="396"/>
                  </a:cubicBezTo>
                  <a:cubicBezTo>
                    <a:pt x="165" y="400"/>
                    <a:pt x="172" y="404"/>
                    <a:pt x="178" y="405"/>
                  </a:cubicBezTo>
                  <a:cubicBezTo>
                    <a:pt x="180" y="405"/>
                    <a:pt x="181" y="406"/>
                    <a:pt x="183" y="406"/>
                  </a:cubicBezTo>
                  <a:cubicBezTo>
                    <a:pt x="194" y="406"/>
                    <a:pt x="203" y="399"/>
                    <a:pt x="208" y="389"/>
                  </a:cubicBezTo>
                  <a:cubicBezTo>
                    <a:pt x="214" y="377"/>
                    <a:pt x="212" y="364"/>
                    <a:pt x="202" y="354"/>
                  </a:cubicBezTo>
                  <a:cubicBezTo>
                    <a:pt x="178" y="330"/>
                    <a:pt x="155" y="307"/>
                    <a:pt x="131" y="283"/>
                  </a:cubicBezTo>
                  <a:cubicBezTo>
                    <a:pt x="123" y="275"/>
                    <a:pt x="115" y="272"/>
                    <a:pt x="107" y="272"/>
                  </a:cubicBezTo>
                  <a:cubicBezTo>
                    <a:pt x="99" y="272"/>
                    <a:pt x="91" y="275"/>
                    <a:pt x="83" y="283"/>
                  </a:cubicBezTo>
                  <a:cubicBezTo>
                    <a:pt x="60" y="306"/>
                    <a:pt x="37" y="329"/>
                    <a:pt x="14" y="353"/>
                  </a:cubicBezTo>
                  <a:cubicBezTo>
                    <a:pt x="11" y="355"/>
                    <a:pt x="8" y="359"/>
                    <a:pt x="6" y="362"/>
                  </a:cubicBezTo>
                  <a:cubicBezTo>
                    <a:pt x="0" y="375"/>
                    <a:pt x="3" y="390"/>
                    <a:pt x="14" y="399"/>
                  </a:cubicBezTo>
                  <a:cubicBezTo>
                    <a:pt x="20" y="403"/>
                    <a:pt x="26" y="406"/>
                    <a:pt x="33" y="406"/>
                  </a:cubicBezTo>
                  <a:cubicBezTo>
                    <a:pt x="40" y="406"/>
                    <a:pt x="47" y="403"/>
                    <a:pt x="52" y="398"/>
                  </a:cubicBezTo>
                  <a:cubicBezTo>
                    <a:pt x="61" y="390"/>
                    <a:pt x="69" y="381"/>
                    <a:pt x="77" y="372"/>
                  </a:cubicBezTo>
                  <a:cubicBezTo>
                    <a:pt x="79" y="374"/>
                    <a:pt x="79" y="374"/>
                    <a:pt x="79" y="374"/>
                  </a:cubicBezTo>
                  <a:cubicBezTo>
                    <a:pt x="80" y="379"/>
                    <a:pt x="80" y="383"/>
                    <a:pt x="81" y="387"/>
                  </a:cubicBezTo>
                  <a:cubicBezTo>
                    <a:pt x="105" y="556"/>
                    <a:pt x="251" y="678"/>
                    <a:pt x="416" y="678"/>
                  </a:cubicBezTo>
                  <a:cubicBezTo>
                    <a:pt x="435" y="678"/>
                    <a:pt x="454" y="676"/>
                    <a:pt x="473" y="673"/>
                  </a:cubicBezTo>
                  <a:cubicBezTo>
                    <a:pt x="693" y="636"/>
                    <a:pt x="819" y="399"/>
                    <a:pt x="724" y="197"/>
                  </a:cubicBezTo>
                  <a:cubicBezTo>
                    <a:pt x="664" y="70"/>
                    <a:pt x="560" y="5"/>
                    <a:pt x="419" y="0"/>
                  </a:cubicBezTo>
                  <a:cubicBezTo>
                    <a:pt x="419" y="0"/>
                    <a:pt x="418" y="0"/>
                    <a:pt x="418" y="0"/>
                  </a:cubicBezTo>
                </a:path>
              </a:pathLst>
            </a:custGeom>
            <a:solidFill>
              <a:srgbClr val="8049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sp>
          <p:nvSpPr>
            <p:cNvPr id="6" name="Freeform 5"/>
            <p:cNvSpPr>
              <a:spLocks noEditPoints="1"/>
            </p:cNvSpPr>
            <p:nvPr/>
          </p:nvSpPr>
          <p:spPr bwMode="auto">
            <a:xfrm>
              <a:off x="4176713" y="2457451"/>
              <a:ext cx="1177925" cy="976312"/>
            </a:xfrm>
            <a:custGeom>
              <a:avLst/>
              <a:gdLst>
                <a:gd name="T0" fmla="*/ 384 w 819"/>
                <a:gd name="T1" fmla="*/ 565 h 678"/>
                <a:gd name="T2" fmla="*/ 412 w 819"/>
                <a:gd name="T3" fmla="*/ 594 h 678"/>
                <a:gd name="T4" fmla="*/ 412 w 819"/>
                <a:gd name="T5" fmla="*/ 537 h 678"/>
                <a:gd name="T6" fmla="*/ 540 w 819"/>
                <a:gd name="T7" fmla="*/ 453 h 678"/>
                <a:gd name="T8" fmla="*/ 512 w 819"/>
                <a:gd name="T9" fmla="*/ 481 h 678"/>
                <a:gd name="T10" fmla="*/ 540 w 819"/>
                <a:gd name="T11" fmla="*/ 509 h 678"/>
                <a:gd name="T12" fmla="*/ 568 w 819"/>
                <a:gd name="T13" fmla="*/ 481 h 678"/>
                <a:gd name="T14" fmla="*/ 540 w 819"/>
                <a:gd name="T15" fmla="*/ 453 h 678"/>
                <a:gd name="T16" fmla="*/ 596 w 819"/>
                <a:gd name="T17" fmla="*/ 299 h 678"/>
                <a:gd name="T18" fmla="*/ 596 w 819"/>
                <a:gd name="T19" fmla="*/ 355 h 678"/>
                <a:gd name="T20" fmla="*/ 624 w 819"/>
                <a:gd name="T21" fmla="*/ 327 h 678"/>
                <a:gd name="T22" fmla="*/ 540 w 819"/>
                <a:gd name="T23" fmla="*/ 140 h 678"/>
                <a:gd name="T24" fmla="*/ 512 w 819"/>
                <a:gd name="T25" fmla="*/ 168 h 678"/>
                <a:gd name="T26" fmla="*/ 540 w 819"/>
                <a:gd name="T27" fmla="*/ 196 h 678"/>
                <a:gd name="T28" fmla="*/ 540 w 819"/>
                <a:gd name="T29" fmla="*/ 140 h 678"/>
                <a:gd name="T30" fmla="*/ 412 w 819"/>
                <a:gd name="T31" fmla="*/ 120 h 678"/>
                <a:gd name="T32" fmla="*/ 381 w 819"/>
                <a:gd name="T33" fmla="*/ 317 h 678"/>
                <a:gd name="T34" fmla="*/ 282 w 819"/>
                <a:gd name="T35" fmla="*/ 449 h 678"/>
                <a:gd name="T36" fmla="*/ 304 w 819"/>
                <a:gd name="T37" fmla="*/ 504 h 678"/>
                <a:gd name="T38" fmla="*/ 431 w 819"/>
                <a:gd name="T39" fmla="*/ 390 h 678"/>
                <a:gd name="T40" fmla="*/ 444 w 819"/>
                <a:gd name="T41" fmla="*/ 258 h 678"/>
                <a:gd name="T42" fmla="*/ 443 w 819"/>
                <a:gd name="T43" fmla="*/ 150 h 678"/>
                <a:gd name="T44" fmla="*/ 418 w 819"/>
                <a:gd name="T45" fmla="*/ 0 h 678"/>
                <a:gd name="T46" fmla="*/ 418 w 819"/>
                <a:gd name="T47" fmla="*/ 59 h 678"/>
                <a:gd name="T48" fmla="*/ 691 w 819"/>
                <a:gd name="T49" fmla="*/ 393 h 678"/>
                <a:gd name="T50" fmla="*/ 417 w 819"/>
                <a:gd name="T51" fmla="*/ 618 h 678"/>
                <a:gd name="T52" fmla="*/ 141 w 819"/>
                <a:gd name="T53" fmla="*/ 378 h 678"/>
                <a:gd name="T54" fmla="*/ 178 w 819"/>
                <a:gd name="T55" fmla="*/ 405 h 678"/>
                <a:gd name="T56" fmla="*/ 208 w 819"/>
                <a:gd name="T57" fmla="*/ 389 h 678"/>
                <a:gd name="T58" fmla="*/ 131 w 819"/>
                <a:gd name="T59" fmla="*/ 283 h 678"/>
                <a:gd name="T60" fmla="*/ 83 w 819"/>
                <a:gd name="T61" fmla="*/ 283 h 678"/>
                <a:gd name="T62" fmla="*/ 6 w 819"/>
                <a:gd name="T63" fmla="*/ 362 h 678"/>
                <a:gd name="T64" fmla="*/ 33 w 819"/>
                <a:gd name="T65" fmla="*/ 406 h 678"/>
                <a:gd name="T66" fmla="*/ 77 w 819"/>
                <a:gd name="T67" fmla="*/ 372 h 678"/>
                <a:gd name="T68" fmla="*/ 81 w 819"/>
                <a:gd name="T69" fmla="*/ 387 h 678"/>
                <a:gd name="T70" fmla="*/ 473 w 819"/>
                <a:gd name="T71" fmla="*/ 673 h 678"/>
                <a:gd name="T72" fmla="*/ 419 w 819"/>
                <a:gd name="T73"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9" h="678">
                  <a:moveTo>
                    <a:pt x="412" y="537"/>
                  </a:moveTo>
                  <a:cubicBezTo>
                    <a:pt x="397" y="537"/>
                    <a:pt x="384" y="550"/>
                    <a:pt x="384" y="565"/>
                  </a:cubicBezTo>
                  <a:cubicBezTo>
                    <a:pt x="384" y="581"/>
                    <a:pt x="396" y="593"/>
                    <a:pt x="412" y="594"/>
                  </a:cubicBezTo>
                  <a:cubicBezTo>
                    <a:pt x="412" y="594"/>
                    <a:pt x="412" y="594"/>
                    <a:pt x="412" y="594"/>
                  </a:cubicBezTo>
                  <a:cubicBezTo>
                    <a:pt x="427" y="594"/>
                    <a:pt x="440" y="581"/>
                    <a:pt x="440" y="566"/>
                  </a:cubicBezTo>
                  <a:cubicBezTo>
                    <a:pt x="440" y="550"/>
                    <a:pt x="428" y="538"/>
                    <a:pt x="412" y="537"/>
                  </a:cubicBezTo>
                  <a:cubicBezTo>
                    <a:pt x="412" y="537"/>
                    <a:pt x="412" y="537"/>
                    <a:pt x="412" y="537"/>
                  </a:cubicBezTo>
                  <a:moveTo>
                    <a:pt x="540" y="453"/>
                  </a:moveTo>
                  <a:cubicBezTo>
                    <a:pt x="539" y="453"/>
                    <a:pt x="539" y="453"/>
                    <a:pt x="539" y="453"/>
                  </a:cubicBezTo>
                  <a:cubicBezTo>
                    <a:pt x="524" y="453"/>
                    <a:pt x="512" y="466"/>
                    <a:pt x="512" y="481"/>
                  </a:cubicBezTo>
                  <a:cubicBezTo>
                    <a:pt x="512" y="481"/>
                    <a:pt x="512" y="481"/>
                    <a:pt x="512" y="481"/>
                  </a:cubicBezTo>
                  <a:cubicBezTo>
                    <a:pt x="512" y="497"/>
                    <a:pt x="524" y="509"/>
                    <a:pt x="540" y="509"/>
                  </a:cubicBezTo>
                  <a:cubicBezTo>
                    <a:pt x="540" y="509"/>
                    <a:pt x="540" y="509"/>
                    <a:pt x="540" y="509"/>
                  </a:cubicBezTo>
                  <a:cubicBezTo>
                    <a:pt x="555" y="509"/>
                    <a:pt x="568" y="497"/>
                    <a:pt x="568" y="481"/>
                  </a:cubicBezTo>
                  <a:cubicBezTo>
                    <a:pt x="568" y="481"/>
                    <a:pt x="568" y="481"/>
                    <a:pt x="568" y="481"/>
                  </a:cubicBezTo>
                  <a:cubicBezTo>
                    <a:pt x="568" y="465"/>
                    <a:pt x="555" y="453"/>
                    <a:pt x="540" y="453"/>
                  </a:cubicBezTo>
                  <a:moveTo>
                    <a:pt x="596" y="299"/>
                  </a:moveTo>
                  <a:cubicBezTo>
                    <a:pt x="596" y="299"/>
                    <a:pt x="596" y="299"/>
                    <a:pt x="596" y="299"/>
                  </a:cubicBezTo>
                  <a:cubicBezTo>
                    <a:pt x="580" y="299"/>
                    <a:pt x="568" y="311"/>
                    <a:pt x="568" y="327"/>
                  </a:cubicBezTo>
                  <a:cubicBezTo>
                    <a:pt x="568" y="342"/>
                    <a:pt x="581" y="355"/>
                    <a:pt x="596" y="355"/>
                  </a:cubicBezTo>
                  <a:cubicBezTo>
                    <a:pt x="596" y="355"/>
                    <a:pt x="596" y="355"/>
                    <a:pt x="596" y="355"/>
                  </a:cubicBezTo>
                  <a:cubicBezTo>
                    <a:pt x="611" y="355"/>
                    <a:pt x="624" y="342"/>
                    <a:pt x="624" y="327"/>
                  </a:cubicBezTo>
                  <a:cubicBezTo>
                    <a:pt x="624" y="311"/>
                    <a:pt x="611" y="299"/>
                    <a:pt x="596" y="299"/>
                  </a:cubicBezTo>
                  <a:moveTo>
                    <a:pt x="540" y="140"/>
                  </a:moveTo>
                  <a:cubicBezTo>
                    <a:pt x="540" y="140"/>
                    <a:pt x="540" y="140"/>
                    <a:pt x="540" y="140"/>
                  </a:cubicBezTo>
                  <a:cubicBezTo>
                    <a:pt x="524" y="140"/>
                    <a:pt x="511" y="152"/>
                    <a:pt x="512" y="168"/>
                  </a:cubicBezTo>
                  <a:cubicBezTo>
                    <a:pt x="512" y="183"/>
                    <a:pt x="524" y="196"/>
                    <a:pt x="540" y="196"/>
                  </a:cubicBezTo>
                  <a:cubicBezTo>
                    <a:pt x="540" y="196"/>
                    <a:pt x="540" y="196"/>
                    <a:pt x="540" y="196"/>
                  </a:cubicBezTo>
                  <a:cubicBezTo>
                    <a:pt x="555" y="196"/>
                    <a:pt x="568" y="183"/>
                    <a:pt x="568" y="168"/>
                  </a:cubicBezTo>
                  <a:cubicBezTo>
                    <a:pt x="568" y="152"/>
                    <a:pt x="555" y="140"/>
                    <a:pt x="540" y="140"/>
                  </a:cubicBezTo>
                  <a:moveTo>
                    <a:pt x="412" y="120"/>
                  </a:moveTo>
                  <a:cubicBezTo>
                    <a:pt x="412" y="120"/>
                    <a:pt x="412" y="120"/>
                    <a:pt x="412" y="120"/>
                  </a:cubicBezTo>
                  <a:cubicBezTo>
                    <a:pt x="394" y="120"/>
                    <a:pt x="381" y="133"/>
                    <a:pt x="381" y="153"/>
                  </a:cubicBezTo>
                  <a:cubicBezTo>
                    <a:pt x="380" y="208"/>
                    <a:pt x="379" y="262"/>
                    <a:pt x="381" y="317"/>
                  </a:cubicBezTo>
                  <a:cubicBezTo>
                    <a:pt x="382" y="341"/>
                    <a:pt x="375" y="359"/>
                    <a:pt x="357" y="375"/>
                  </a:cubicBezTo>
                  <a:cubicBezTo>
                    <a:pt x="331" y="398"/>
                    <a:pt x="307" y="424"/>
                    <a:pt x="282" y="449"/>
                  </a:cubicBezTo>
                  <a:cubicBezTo>
                    <a:pt x="267" y="464"/>
                    <a:pt x="270" y="487"/>
                    <a:pt x="287" y="499"/>
                  </a:cubicBezTo>
                  <a:cubicBezTo>
                    <a:pt x="292" y="502"/>
                    <a:pt x="298" y="504"/>
                    <a:pt x="304" y="504"/>
                  </a:cubicBezTo>
                  <a:cubicBezTo>
                    <a:pt x="312" y="504"/>
                    <a:pt x="321" y="500"/>
                    <a:pt x="328" y="493"/>
                  </a:cubicBezTo>
                  <a:cubicBezTo>
                    <a:pt x="362" y="459"/>
                    <a:pt x="396" y="424"/>
                    <a:pt x="431" y="390"/>
                  </a:cubicBezTo>
                  <a:cubicBezTo>
                    <a:pt x="440" y="381"/>
                    <a:pt x="444" y="372"/>
                    <a:pt x="444" y="360"/>
                  </a:cubicBezTo>
                  <a:cubicBezTo>
                    <a:pt x="443" y="326"/>
                    <a:pt x="444" y="292"/>
                    <a:pt x="444" y="258"/>
                  </a:cubicBezTo>
                  <a:cubicBezTo>
                    <a:pt x="444" y="235"/>
                    <a:pt x="444" y="211"/>
                    <a:pt x="444" y="188"/>
                  </a:cubicBezTo>
                  <a:cubicBezTo>
                    <a:pt x="444" y="175"/>
                    <a:pt x="444" y="162"/>
                    <a:pt x="443" y="150"/>
                  </a:cubicBezTo>
                  <a:cubicBezTo>
                    <a:pt x="442" y="132"/>
                    <a:pt x="429" y="120"/>
                    <a:pt x="412" y="120"/>
                  </a:cubicBezTo>
                  <a:moveTo>
                    <a:pt x="418" y="0"/>
                  </a:moveTo>
                  <a:cubicBezTo>
                    <a:pt x="399" y="0"/>
                    <a:pt x="387" y="12"/>
                    <a:pt x="386" y="29"/>
                  </a:cubicBezTo>
                  <a:cubicBezTo>
                    <a:pt x="386" y="46"/>
                    <a:pt x="399" y="58"/>
                    <a:pt x="418" y="59"/>
                  </a:cubicBezTo>
                  <a:cubicBezTo>
                    <a:pt x="430" y="60"/>
                    <a:pt x="442" y="60"/>
                    <a:pt x="453" y="62"/>
                  </a:cubicBezTo>
                  <a:cubicBezTo>
                    <a:pt x="612" y="83"/>
                    <a:pt x="722" y="235"/>
                    <a:pt x="691" y="393"/>
                  </a:cubicBezTo>
                  <a:cubicBezTo>
                    <a:pt x="667" y="512"/>
                    <a:pt x="567" y="604"/>
                    <a:pt x="446" y="617"/>
                  </a:cubicBezTo>
                  <a:cubicBezTo>
                    <a:pt x="436" y="618"/>
                    <a:pt x="427" y="618"/>
                    <a:pt x="417" y="618"/>
                  </a:cubicBezTo>
                  <a:cubicBezTo>
                    <a:pt x="305" y="618"/>
                    <a:pt x="203" y="552"/>
                    <a:pt x="159" y="447"/>
                  </a:cubicBezTo>
                  <a:cubicBezTo>
                    <a:pt x="149" y="425"/>
                    <a:pt x="143" y="402"/>
                    <a:pt x="141" y="378"/>
                  </a:cubicBezTo>
                  <a:cubicBezTo>
                    <a:pt x="147" y="384"/>
                    <a:pt x="153" y="391"/>
                    <a:pt x="160" y="396"/>
                  </a:cubicBezTo>
                  <a:cubicBezTo>
                    <a:pt x="165" y="400"/>
                    <a:pt x="172" y="404"/>
                    <a:pt x="178" y="405"/>
                  </a:cubicBezTo>
                  <a:cubicBezTo>
                    <a:pt x="180" y="405"/>
                    <a:pt x="181" y="406"/>
                    <a:pt x="183" y="406"/>
                  </a:cubicBezTo>
                  <a:cubicBezTo>
                    <a:pt x="194" y="406"/>
                    <a:pt x="203" y="399"/>
                    <a:pt x="208" y="389"/>
                  </a:cubicBezTo>
                  <a:cubicBezTo>
                    <a:pt x="214" y="377"/>
                    <a:pt x="212" y="364"/>
                    <a:pt x="202" y="354"/>
                  </a:cubicBezTo>
                  <a:cubicBezTo>
                    <a:pt x="178" y="330"/>
                    <a:pt x="155" y="307"/>
                    <a:pt x="131" y="283"/>
                  </a:cubicBezTo>
                  <a:cubicBezTo>
                    <a:pt x="123" y="275"/>
                    <a:pt x="115" y="272"/>
                    <a:pt x="107" y="272"/>
                  </a:cubicBezTo>
                  <a:cubicBezTo>
                    <a:pt x="99" y="272"/>
                    <a:pt x="91" y="275"/>
                    <a:pt x="83" y="283"/>
                  </a:cubicBezTo>
                  <a:cubicBezTo>
                    <a:pt x="60" y="306"/>
                    <a:pt x="37" y="329"/>
                    <a:pt x="14" y="353"/>
                  </a:cubicBezTo>
                  <a:cubicBezTo>
                    <a:pt x="11" y="355"/>
                    <a:pt x="8" y="359"/>
                    <a:pt x="6" y="362"/>
                  </a:cubicBezTo>
                  <a:cubicBezTo>
                    <a:pt x="0" y="375"/>
                    <a:pt x="3" y="390"/>
                    <a:pt x="14" y="399"/>
                  </a:cubicBezTo>
                  <a:cubicBezTo>
                    <a:pt x="20" y="403"/>
                    <a:pt x="26" y="406"/>
                    <a:pt x="33" y="406"/>
                  </a:cubicBezTo>
                  <a:cubicBezTo>
                    <a:pt x="40" y="406"/>
                    <a:pt x="47" y="403"/>
                    <a:pt x="52" y="398"/>
                  </a:cubicBezTo>
                  <a:cubicBezTo>
                    <a:pt x="61" y="390"/>
                    <a:pt x="69" y="381"/>
                    <a:pt x="77" y="372"/>
                  </a:cubicBezTo>
                  <a:cubicBezTo>
                    <a:pt x="79" y="374"/>
                    <a:pt x="79" y="374"/>
                    <a:pt x="79" y="374"/>
                  </a:cubicBezTo>
                  <a:cubicBezTo>
                    <a:pt x="80" y="379"/>
                    <a:pt x="80" y="383"/>
                    <a:pt x="81" y="387"/>
                  </a:cubicBezTo>
                  <a:cubicBezTo>
                    <a:pt x="105" y="556"/>
                    <a:pt x="251" y="678"/>
                    <a:pt x="416" y="678"/>
                  </a:cubicBezTo>
                  <a:cubicBezTo>
                    <a:pt x="435" y="678"/>
                    <a:pt x="454" y="676"/>
                    <a:pt x="473" y="673"/>
                  </a:cubicBezTo>
                  <a:cubicBezTo>
                    <a:pt x="693" y="636"/>
                    <a:pt x="819" y="399"/>
                    <a:pt x="724" y="197"/>
                  </a:cubicBezTo>
                  <a:cubicBezTo>
                    <a:pt x="664" y="70"/>
                    <a:pt x="560" y="5"/>
                    <a:pt x="419" y="0"/>
                  </a:cubicBezTo>
                  <a:cubicBezTo>
                    <a:pt x="419" y="0"/>
                    <a:pt x="418" y="0"/>
                    <a:pt x="418" y="0"/>
                  </a:cubicBezTo>
                </a:path>
              </a:pathLst>
            </a:custGeom>
            <a:solidFill>
              <a:srgbClr val="540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grpSp>
      <p:grpSp>
        <p:nvGrpSpPr>
          <p:cNvPr id="7" name="Group 6"/>
          <p:cNvGrpSpPr/>
          <p:nvPr/>
        </p:nvGrpSpPr>
        <p:grpSpPr>
          <a:xfrm>
            <a:off x="693085" y="3489617"/>
            <a:ext cx="834896" cy="853783"/>
            <a:chOff x="4045580" y="4503789"/>
            <a:chExt cx="709841" cy="717325"/>
          </a:xfrm>
        </p:grpSpPr>
        <p:sp>
          <p:nvSpPr>
            <p:cNvPr id="8" name="Freeform 7"/>
            <p:cNvSpPr>
              <a:spLocks/>
            </p:cNvSpPr>
            <p:nvPr/>
          </p:nvSpPr>
          <p:spPr bwMode="auto">
            <a:xfrm>
              <a:off x="4179210" y="4657731"/>
              <a:ext cx="312159" cy="238396"/>
            </a:xfrm>
            <a:custGeom>
              <a:avLst/>
              <a:gdLst>
                <a:gd name="T0" fmla="*/ 123 w 130"/>
                <a:gd name="T1" fmla="*/ 99 h 99"/>
                <a:gd name="T2" fmla="*/ 0 w 130"/>
                <a:gd name="T3" fmla="*/ 99 h 99"/>
                <a:gd name="T4" fmla="*/ 0 w 130"/>
                <a:gd name="T5" fmla="*/ 7 h 99"/>
                <a:gd name="T6" fmla="*/ 8 w 130"/>
                <a:gd name="T7" fmla="*/ 0 h 99"/>
                <a:gd name="T8" fmla="*/ 15 w 130"/>
                <a:gd name="T9" fmla="*/ 7 h 99"/>
                <a:gd name="T10" fmla="*/ 15 w 130"/>
                <a:gd name="T11" fmla="*/ 85 h 99"/>
                <a:gd name="T12" fmla="*/ 123 w 130"/>
                <a:gd name="T13" fmla="*/ 85 h 99"/>
                <a:gd name="T14" fmla="*/ 130 w 130"/>
                <a:gd name="T15" fmla="*/ 92 h 99"/>
                <a:gd name="T16" fmla="*/ 123 w 130"/>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9">
                  <a:moveTo>
                    <a:pt x="123" y="99"/>
                  </a:moveTo>
                  <a:cubicBezTo>
                    <a:pt x="0" y="99"/>
                    <a:pt x="0" y="99"/>
                    <a:pt x="0" y="99"/>
                  </a:cubicBezTo>
                  <a:cubicBezTo>
                    <a:pt x="0" y="7"/>
                    <a:pt x="0" y="7"/>
                    <a:pt x="0" y="7"/>
                  </a:cubicBezTo>
                  <a:cubicBezTo>
                    <a:pt x="0" y="3"/>
                    <a:pt x="4" y="0"/>
                    <a:pt x="8" y="0"/>
                  </a:cubicBezTo>
                  <a:cubicBezTo>
                    <a:pt x="12" y="0"/>
                    <a:pt x="15" y="3"/>
                    <a:pt x="15" y="7"/>
                  </a:cubicBezTo>
                  <a:cubicBezTo>
                    <a:pt x="15" y="85"/>
                    <a:pt x="15" y="85"/>
                    <a:pt x="15" y="85"/>
                  </a:cubicBezTo>
                  <a:cubicBezTo>
                    <a:pt x="123" y="85"/>
                    <a:pt x="123" y="85"/>
                    <a:pt x="123" y="85"/>
                  </a:cubicBezTo>
                  <a:cubicBezTo>
                    <a:pt x="127" y="85"/>
                    <a:pt x="130" y="88"/>
                    <a:pt x="130" y="92"/>
                  </a:cubicBezTo>
                  <a:cubicBezTo>
                    <a:pt x="130" y="96"/>
                    <a:pt x="127" y="99"/>
                    <a:pt x="123" y="99"/>
                  </a:cubicBezTo>
                </a:path>
              </a:pathLst>
            </a:custGeom>
            <a:solidFill>
              <a:srgbClr val="52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sp>
          <p:nvSpPr>
            <p:cNvPr id="9" name="Freeform 8"/>
            <p:cNvSpPr>
              <a:spLocks/>
            </p:cNvSpPr>
            <p:nvPr/>
          </p:nvSpPr>
          <p:spPr bwMode="auto">
            <a:xfrm>
              <a:off x="4148208" y="4643833"/>
              <a:ext cx="98351" cy="71626"/>
            </a:xfrm>
            <a:custGeom>
              <a:avLst/>
              <a:gdLst>
                <a:gd name="T0" fmla="*/ 33 w 41"/>
                <a:gd name="T1" fmla="*/ 30 h 30"/>
                <a:gd name="T2" fmla="*/ 28 w 41"/>
                <a:gd name="T3" fmla="*/ 28 h 30"/>
                <a:gd name="T4" fmla="*/ 21 w 41"/>
                <a:gd name="T5" fmla="*/ 20 h 30"/>
                <a:gd name="T6" fmla="*/ 13 w 41"/>
                <a:gd name="T7" fmla="*/ 28 h 30"/>
                <a:gd name="T8" fmla="*/ 3 w 41"/>
                <a:gd name="T9" fmla="*/ 28 h 30"/>
                <a:gd name="T10" fmla="*/ 3 w 41"/>
                <a:gd name="T11" fmla="*/ 18 h 30"/>
                <a:gd name="T12" fmla="*/ 21 w 41"/>
                <a:gd name="T13" fmla="*/ 0 h 30"/>
                <a:gd name="T14" fmla="*/ 39 w 41"/>
                <a:gd name="T15" fmla="*/ 18 h 30"/>
                <a:gd name="T16" fmla="*/ 39 w 41"/>
                <a:gd name="T17" fmla="*/ 28 h 30"/>
                <a:gd name="T18" fmla="*/ 33 w 41"/>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0">
                  <a:moveTo>
                    <a:pt x="33" y="30"/>
                  </a:moveTo>
                  <a:cubicBezTo>
                    <a:pt x="32" y="30"/>
                    <a:pt x="30" y="29"/>
                    <a:pt x="28" y="28"/>
                  </a:cubicBezTo>
                  <a:cubicBezTo>
                    <a:pt x="21" y="20"/>
                    <a:pt x="21" y="20"/>
                    <a:pt x="21" y="20"/>
                  </a:cubicBezTo>
                  <a:cubicBezTo>
                    <a:pt x="13" y="28"/>
                    <a:pt x="13" y="28"/>
                    <a:pt x="13" y="28"/>
                  </a:cubicBezTo>
                  <a:cubicBezTo>
                    <a:pt x="10" y="30"/>
                    <a:pt x="5" y="30"/>
                    <a:pt x="3" y="28"/>
                  </a:cubicBezTo>
                  <a:cubicBezTo>
                    <a:pt x="0" y="25"/>
                    <a:pt x="0" y="20"/>
                    <a:pt x="3" y="18"/>
                  </a:cubicBezTo>
                  <a:cubicBezTo>
                    <a:pt x="21" y="0"/>
                    <a:pt x="21" y="0"/>
                    <a:pt x="21" y="0"/>
                  </a:cubicBezTo>
                  <a:cubicBezTo>
                    <a:pt x="39" y="18"/>
                    <a:pt x="39" y="18"/>
                    <a:pt x="39" y="18"/>
                  </a:cubicBezTo>
                  <a:cubicBezTo>
                    <a:pt x="41" y="20"/>
                    <a:pt x="41" y="25"/>
                    <a:pt x="39" y="28"/>
                  </a:cubicBezTo>
                  <a:cubicBezTo>
                    <a:pt x="37" y="29"/>
                    <a:pt x="35" y="30"/>
                    <a:pt x="33"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sp>
          <p:nvSpPr>
            <p:cNvPr id="10" name="Freeform 9"/>
            <p:cNvSpPr>
              <a:spLocks/>
            </p:cNvSpPr>
            <p:nvPr/>
          </p:nvSpPr>
          <p:spPr bwMode="auto">
            <a:xfrm>
              <a:off x="4443262" y="4828777"/>
              <a:ext cx="74833" cy="98352"/>
            </a:xfrm>
            <a:custGeom>
              <a:avLst/>
              <a:gdLst>
                <a:gd name="T0" fmla="*/ 8 w 31"/>
                <a:gd name="T1" fmla="*/ 41 h 41"/>
                <a:gd name="T2" fmla="*/ 3 w 31"/>
                <a:gd name="T3" fmla="*/ 39 h 41"/>
                <a:gd name="T4" fmla="*/ 3 w 31"/>
                <a:gd name="T5" fmla="*/ 29 h 41"/>
                <a:gd name="T6" fmla="*/ 11 w 31"/>
                <a:gd name="T7" fmla="*/ 21 h 41"/>
                <a:gd name="T8" fmla="*/ 3 w 31"/>
                <a:gd name="T9" fmla="*/ 13 h 41"/>
                <a:gd name="T10" fmla="*/ 3 w 31"/>
                <a:gd name="T11" fmla="*/ 3 h 41"/>
                <a:gd name="T12" fmla="*/ 13 w 31"/>
                <a:gd name="T13" fmla="*/ 3 h 41"/>
                <a:gd name="T14" fmla="*/ 31 w 31"/>
                <a:gd name="T15" fmla="*/ 21 h 41"/>
                <a:gd name="T16" fmla="*/ 13 w 31"/>
                <a:gd name="T17" fmla="*/ 39 h 41"/>
                <a:gd name="T18" fmla="*/ 8 w 31"/>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1">
                  <a:moveTo>
                    <a:pt x="8" y="41"/>
                  </a:moveTo>
                  <a:cubicBezTo>
                    <a:pt x="6" y="41"/>
                    <a:pt x="4" y="40"/>
                    <a:pt x="3" y="39"/>
                  </a:cubicBezTo>
                  <a:cubicBezTo>
                    <a:pt x="0" y="36"/>
                    <a:pt x="0" y="31"/>
                    <a:pt x="3" y="29"/>
                  </a:cubicBezTo>
                  <a:cubicBezTo>
                    <a:pt x="11" y="21"/>
                    <a:pt x="11" y="21"/>
                    <a:pt x="11" y="21"/>
                  </a:cubicBezTo>
                  <a:cubicBezTo>
                    <a:pt x="3" y="13"/>
                    <a:pt x="3" y="13"/>
                    <a:pt x="3" y="13"/>
                  </a:cubicBezTo>
                  <a:cubicBezTo>
                    <a:pt x="0" y="10"/>
                    <a:pt x="0" y="6"/>
                    <a:pt x="3" y="3"/>
                  </a:cubicBezTo>
                  <a:cubicBezTo>
                    <a:pt x="6" y="0"/>
                    <a:pt x="10" y="0"/>
                    <a:pt x="13" y="3"/>
                  </a:cubicBezTo>
                  <a:cubicBezTo>
                    <a:pt x="31" y="21"/>
                    <a:pt x="31" y="21"/>
                    <a:pt x="31" y="21"/>
                  </a:cubicBezTo>
                  <a:cubicBezTo>
                    <a:pt x="13" y="39"/>
                    <a:pt x="13" y="39"/>
                    <a:pt x="13" y="39"/>
                  </a:cubicBezTo>
                  <a:cubicBezTo>
                    <a:pt x="12" y="40"/>
                    <a:pt x="10" y="41"/>
                    <a:pt x="8" y="41"/>
                  </a:cubicBezTo>
                </a:path>
              </a:pathLst>
            </a:custGeom>
            <a:solidFill>
              <a:srgbClr val="52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sp>
          <p:nvSpPr>
            <p:cNvPr id="11" name="Freeform 10"/>
            <p:cNvSpPr>
              <a:spLocks/>
            </p:cNvSpPr>
            <p:nvPr/>
          </p:nvSpPr>
          <p:spPr bwMode="auto">
            <a:xfrm>
              <a:off x="4184555" y="4720803"/>
              <a:ext cx="316435" cy="146459"/>
            </a:xfrm>
            <a:custGeom>
              <a:avLst/>
              <a:gdLst>
                <a:gd name="T0" fmla="*/ 8 w 132"/>
                <a:gd name="T1" fmla="*/ 61 h 61"/>
                <a:gd name="T2" fmla="*/ 3 w 132"/>
                <a:gd name="T3" fmla="*/ 59 h 61"/>
                <a:gd name="T4" fmla="*/ 3 w 132"/>
                <a:gd name="T5" fmla="*/ 49 h 61"/>
                <a:gd name="T6" fmla="*/ 30 w 132"/>
                <a:gd name="T7" fmla="*/ 21 h 61"/>
                <a:gd name="T8" fmla="*/ 42 w 132"/>
                <a:gd name="T9" fmla="*/ 33 h 61"/>
                <a:gd name="T10" fmla="*/ 70 w 132"/>
                <a:gd name="T11" fmla="*/ 6 h 61"/>
                <a:gd name="T12" fmla="*/ 93 w 132"/>
                <a:gd name="T13" fmla="*/ 29 h 61"/>
                <a:gd name="T14" fmla="*/ 119 w 132"/>
                <a:gd name="T15" fmla="*/ 3 h 61"/>
                <a:gd name="T16" fmla="*/ 129 w 132"/>
                <a:gd name="T17" fmla="*/ 3 h 61"/>
                <a:gd name="T18" fmla="*/ 129 w 132"/>
                <a:gd name="T19" fmla="*/ 13 h 61"/>
                <a:gd name="T20" fmla="*/ 93 w 132"/>
                <a:gd name="T21" fmla="*/ 49 h 61"/>
                <a:gd name="T22" fmla="*/ 70 w 132"/>
                <a:gd name="T23" fmla="*/ 26 h 61"/>
                <a:gd name="T24" fmla="*/ 42 w 132"/>
                <a:gd name="T25" fmla="*/ 54 h 61"/>
                <a:gd name="T26" fmla="*/ 30 w 132"/>
                <a:gd name="T27" fmla="*/ 42 h 61"/>
                <a:gd name="T28" fmla="*/ 13 w 132"/>
                <a:gd name="T29" fmla="*/ 59 h 61"/>
                <a:gd name="T30" fmla="*/ 8 w 132"/>
                <a:gd name="T3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61">
                  <a:moveTo>
                    <a:pt x="8" y="61"/>
                  </a:moveTo>
                  <a:cubicBezTo>
                    <a:pt x="6" y="61"/>
                    <a:pt x="4" y="61"/>
                    <a:pt x="3" y="59"/>
                  </a:cubicBezTo>
                  <a:cubicBezTo>
                    <a:pt x="0" y="56"/>
                    <a:pt x="0" y="52"/>
                    <a:pt x="3" y="49"/>
                  </a:cubicBezTo>
                  <a:cubicBezTo>
                    <a:pt x="30" y="21"/>
                    <a:pt x="30" y="21"/>
                    <a:pt x="30" y="21"/>
                  </a:cubicBezTo>
                  <a:cubicBezTo>
                    <a:pt x="42" y="33"/>
                    <a:pt x="42" y="33"/>
                    <a:pt x="42" y="33"/>
                  </a:cubicBezTo>
                  <a:cubicBezTo>
                    <a:pt x="70" y="6"/>
                    <a:pt x="70" y="6"/>
                    <a:pt x="70" y="6"/>
                  </a:cubicBezTo>
                  <a:cubicBezTo>
                    <a:pt x="93" y="29"/>
                    <a:pt x="93" y="29"/>
                    <a:pt x="93" y="29"/>
                  </a:cubicBezTo>
                  <a:cubicBezTo>
                    <a:pt x="119" y="3"/>
                    <a:pt x="119" y="3"/>
                    <a:pt x="119" y="3"/>
                  </a:cubicBezTo>
                  <a:cubicBezTo>
                    <a:pt x="122" y="0"/>
                    <a:pt x="126" y="0"/>
                    <a:pt x="129" y="3"/>
                  </a:cubicBezTo>
                  <a:cubicBezTo>
                    <a:pt x="132" y="6"/>
                    <a:pt x="132" y="10"/>
                    <a:pt x="129" y="13"/>
                  </a:cubicBezTo>
                  <a:cubicBezTo>
                    <a:pt x="93" y="49"/>
                    <a:pt x="93" y="49"/>
                    <a:pt x="93" y="49"/>
                  </a:cubicBezTo>
                  <a:cubicBezTo>
                    <a:pt x="70" y="26"/>
                    <a:pt x="70" y="26"/>
                    <a:pt x="70" y="26"/>
                  </a:cubicBezTo>
                  <a:cubicBezTo>
                    <a:pt x="42" y="54"/>
                    <a:pt x="42" y="54"/>
                    <a:pt x="42" y="54"/>
                  </a:cubicBezTo>
                  <a:cubicBezTo>
                    <a:pt x="30" y="42"/>
                    <a:pt x="30" y="42"/>
                    <a:pt x="30" y="42"/>
                  </a:cubicBezTo>
                  <a:cubicBezTo>
                    <a:pt x="13" y="59"/>
                    <a:pt x="13" y="59"/>
                    <a:pt x="13" y="59"/>
                  </a:cubicBezTo>
                  <a:cubicBezTo>
                    <a:pt x="11" y="61"/>
                    <a:pt x="10" y="61"/>
                    <a:pt x="8" y="61"/>
                  </a:cubicBezTo>
                </a:path>
              </a:pathLst>
            </a:custGeom>
            <a:solidFill>
              <a:srgbClr val="52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sp>
          <p:nvSpPr>
            <p:cNvPr id="12" name="Freeform 11"/>
            <p:cNvSpPr>
              <a:spLocks noEditPoints="1"/>
            </p:cNvSpPr>
            <p:nvPr/>
          </p:nvSpPr>
          <p:spPr bwMode="auto">
            <a:xfrm>
              <a:off x="4045580" y="4503789"/>
              <a:ext cx="709841" cy="717325"/>
            </a:xfrm>
            <a:custGeom>
              <a:avLst/>
              <a:gdLst>
                <a:gd name="T0" fmla="*/ 288 w 296"/>
                <a:gd name="T1" fmla="*/ 250 h 298"/>
                <a:gd name="T2" fmla="*/ 215 w 296"/>
                <a:gd name="T3" fmla="*/ 177 h 298"/>
                <a:gd name="T4" fmla="*/ 218 w 296"/>
                <a:gd name="T5" fmla="*/ 171 h 298"/>
                <a:gd name="T6" fmla="*/ 230 w 296"/>
                <a:gd name="T7" fmla="*/ 105 h 298"/>
                <a:gd name="T8" fmla="*/ 132 w 296"/>
                <a:gd name="T9" fmla="*/ 9 h 298"/>
                <a:gd name="T10" fmla="*/ 11 w 296"/>
                <a:gd name="T11" fmla="*/ 134 h 298"/>
                <a:gd name="T12" fmla="*/ 170 w 296"/>
                <a:gd name="T13" fmla="*/ 218 h 298"/>
                <a:gd name="T14" fmla="*/ 177 w 296"/>
                <a:gd name="T15" fmla="*/ 219 h 298"/>
                <a:gd name="T16" fmla="*/ 203 w 296"/>
                <a:gd name="T17" fmla="*/ 244 h 298"/>
                <a:gd name="T18" fmla="*/ 248 w 296"/>
                <a:gd name="T19" fmla="*/ 289 h 298"/>
                <a:gd name="T20" fmla="*/ 268 w 296"/>
                <a:gd name="T21" fmla="*/ 290 h 298"/>
                <a:gd name="T22" fmla="*/ 288 w 296"/>
                <a:gd name="T23" fmla="*/ 269 h 298"/>
                <a:gd name="T24" fmla="*/ 288 w 296"/>
                <a:gd name="T25" fmla="*/ 250 h 298"/>
                <a:gd name="T26" fmla="*/ 120 w 296"/>
                <a:gd name="T27" fmla="*/ 213 h 298"/>
                <a:gd name="T28" fmla="*/ 25 w 296"/>
                <a:gd name="T29" fmla="*/ 118 h 298"/>
                <a:gd name="T30" fmla="*/ 120 w 296"/>
                <a:gd name="T31" fmla="*/ 24 h 298"/>
                <a:gd name="T32" fmla="*/ 215 w 296"/>
                <a:gd name="T33" fmla="*/ 118 h 298"/>
                <a:gd name="T34" fmla="*/ 120 w 296"/>
                <a:gd name="T35" fmla="*/ 213 h 298"/>
                <a:gd name="T36" fmla="*/ 259 w 296"/>
                <a:gd name="T37" fmla="*/ 278 h 298"/>
                <a:gd name="T38" fmla="*/ 188 w 296"/>
                <a:gd name="T39" fmla="*/ 208 h 298"/>
                <a:gd name="T40" fmla="*/ 207 w 296"/>
                <a:gd name="T41" fmla="*/ 189 h 298"/>
                <a:gd name="T42" fmla="*/ 277 w 296"/>
                <a:gd name="T43" fmla="*/ 259 h 298"/>
                <a:gd name="T44" fmla="*/ 259 w 296"/>
                <a:gd name="T45" fmla="*/ 27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 h="298">
                  <a:moveTo>
                    <a:pt x="288" y="250"/>
                  </a:moveTo>
                  <a:cubicBezTo>
                    <a:pt x="264" y="226"/>
                    <a:pt x="240" y="201"/>
                    <a:pt x="215" y="177"/>
                  </a:cubicBezTo>
                  <a:cubicBezTo>
                    <a:pt x="216" y="175"/>
                    <a:pt x="217" y="173"/>
                    <a:pt x="218" y="171"/>
                  </a:cubicBezTo>
                  <a:cubicBezTo>
                    <a:pt x="229" y="151"/>
                    <a:pt x="234" y="128"/>
                    <a:pt x="230" y="105"/>
                  </a:cubicBezTo>
                  <a:cubicBezTo>
                    <a:pt x="223" y="52"/>
                    <a:pt x="184" y="15"/>
                    <a:pt x="132" y="9"/>
                  </a:cubicBezTo>
                  <a:cubicBezTo>
                    <a:pt x="62" y="0"/>
                    <a:pt x="0" y="64"/>
                    <a:pt x="11" y="134"/>
                  </a:cubicBezTo>
                  <a:cubicBezTo>
                    <a:pt x="22" y="210"/>
                    <a:pt x="102" y="252"/>
                    <a:pt x="170" y="218"/>
                  </a:cubicBezTo>
                  <a:cubicBezTo>
                    <a:pt x="173" y="216"/>
                    <a:pt x="175" y="217"/>
                    <a:pt x="177" y="219"/>
                  </a:cubicBezTo>
                  <a:cubicBezTo>
                    <a:pt x="186" y="227"/>
                    <a:pt x="194" y="236"/>
                    <a:pt x="203" y="244"/>
                  </a:cubicBezTo>
                  <a:cubicBezTo>
                    <a:pt x="218" y="259"/>
                    <a:pt x="233" y="274"/>
                    <a:pt x="248" y="289"/>
                  </a:cubicBezTo>
                  <a:cubicBezTo>
                    <a:pt x="256" y="298"/>
                    <a:pt x="260" y="298"/>
                    <a:pt x="268" y="290"/>
                  </a:cubicBezTo>
                  <a:cubicBezTo>
                    <a:pt x="275" y="283"/>
                    <a:pt x="282" y="276"/>
                    <a:pt x="288" y="269"/>
                  </a:cubicBezTo>
                  <a:cubicBezTo>
                    <a:pt x="296" y="261"/>
                    <a:pt x="296" y="258"/>
                    <a:pt x="288" y="250"/>
                  </a:cubicBezTo>
                  <a:moveTo>
                    <a:pt x="120" y="213"/>
                  </a:moveTo>
                  <a:cubicBezTo>
                    <a:pt x="68" y="213"/>
                    <a:pt x="25" y="170"/>
                    <a:pt x="25" y="118"/>
                  </a:cubicBezTo>
                  <a:cubicBezTo>
                    <a:pt x="25" y="66"/>
                    <a:pt x="68" y="24"/>
                    <a:pt x="120" y="24"/>
                  </a:cubicBezTo>
                  <a:cubicBezTo>
                    <a:pt x="172" y="24"/>
                    <a:pt x="215" y="66"/>
                    <a:pt x="215" y="118"/>
                  </a:cubicBezTo>
                  <a:cubicBezTo>
                    <a:pt x="215" y="170"/>
                    <a:pt x="172" y="213"/>
                    <a:pt x="120" y="213"/>
                  </a:cubicBezTo>
                  <a:moveTo>
                    <a:pt x="259" y="278"/>
                  </a:moveTo>
                  <a:cubicBezTo>
                    <a:pt x="188" y="208"/>
                    <a:pt x="188" y="208"/>
                    <a:pt x="188" y="208"/>
                  </a:cubicBezTo>
                  <a:cubicBezTo>
                    <a:pt x="207" y="189"/>
                    <a:pt x="207" y="189"/>
                    <a:pt x="207" y="189"/>
                  </a:cubicBezTo>
                  <a:cubicBezTo>
                    <a:pt x="277" y="259"/>
                    <a:pt x="277" y="259"/>
                    <a:pt x="277" y="259"/>
                  </a:cubicBezTo>
                  <a:lnTo>
                    <a:pt x="259" y="278"/>
                  </a:lnTo>
                  <a:close/>
                </a:path>
              </a:pathLst>
            </a:custGeom>
            <a:solidFill>
              <a:srgbClr val="52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kern="1200"/>
            </a:p>
          </p:txBody>
        </p:sp>
      </p:grpSp>
      <p:sp>
        <p:nvSpPr>
          <p:cNvPr id="13" name="Freeform 117"/>
          <p:cNvSpPr>
            <a:spLocks noEditPoints="1"/>
          </p:cNvSpPr>
          <p:nvPr/>
        </p:nvSpPr>
        <p:spPr bwMode="auto">
          <a:xfrm>
            <a:off x="744175" y="1617137"/>
            <a:ext cx="793894" cy="823138"/>
          </a:xfrm>
          <a:custGeom>
            <a:avLst/>
            <a:gdLst>
              <a:gd name="T0" fmla="*/ 263 w 267"/>
              <a:gd name="T1" fmla="*/ 159 h 288"/>
              <a:gd name="T2" fmla="*/ 252 w 267"/>
              <a:gd name="T3" fmla="*/ 153 h 288"/>
              <a:gd name="T4" fmla="*/ 193 w 267"/>
              <a:gd name="T5" fmla="*/ 50 h 288"/>
              <a:gd name="T6" fmla="*/ 189 w 267"/>
              <a:gd name="T7" fmla="*/ 31 h 288"/>
              <a:gd name="T8" fmla="*/ 77 w 267"/>
              <a:gd name="T9" fmla="*/ 31 h 288"/>
              <a:gd name="T10" fmla="*/ 77 w 267"/>
              <a:gd name="T11" fmla="*/ 31 h 288"/>
              <a:gd name="T12" fmla="*/ 75 w 267"/>
              <a:gd name="T13" fmla="*/ 33 h 288"/>
              <a:gd name="T14" fmla="*/ 74 w 267"/>
              <a:gd name="T15" fmla="*/ 37 h 288"/>
              <a:gd name="T16" fmla="*/ 15 w 267"/>
              <a:gd name="T17" fmla="*/ 89 h 288"/>
              <a:gd name="T18" fmla="*/ 4 w 267"/>
              <a:gd name="T19" fmla="*/ 159 h 288"/>
              <a:gd name="T20" fmla="*/ 3 w 267"/>
              <a:gd name="T21" fmla="*/ 160 h 288"/>
              <a:gd name="T22" fmla="*/ 1 w 267"/>
              <a:gd name="T23" fmla="*/ 162 h 288"/>
              <a:gd name="T24" fmla="*/ 0 w 267"/>
              <a:gd name="T25" fmla="*/ 165 h 288"/>
              <a:gd name="T26" fmla="*/ 56 w 267"/>
              <a:gd name="T27" fmla="*/ 261 h 288"/>
              <a:gd name="T28" fmla="*/ 64 w 267"/>
              <a:gd name="T29" fmla="*/ 261 h 288"/>
              <a:gd name="T30" fmla="*/ 134 w 267"/>
              <a:gd name="T31" fmla="*/ 288 h 288"/>
              <a:gd name="T32" fmla="*/ 204 w 267"/>
              <a:gd name="T33" fmla="*/ 261 h 288"/>
              <a:gd name="T34" fmla="*/ 211 w 267"/>
              <a:gd name="T35" fmla="*/ 261 h 288"/>
              <a:gd name="T36" fmla="*/ 267 w 267"/>
              <a:gd name="T37" fmla="*/ 165 h 288"/>
              <a:gd name="T38" fmla="*/ 162 w 267"/>
              <a:gd name="T39" fmla="*/ 177 h 288"/>
              <a:gd name="T40" fmla="*/ 162 w 267"/>
              <a:gd name="T41" fmla="*/ 221 h 288"/>
              <a:gd name="T42" fmla="*/ 208 w 267"/>
              <a:gd name="T43" fmla="*/ 187 h 288"/>
              <a:gd name="T44" fmla="*/ 245 w 267"/>
              <a:gd name="T45" fmla="*/ 165 h 288"/>
              <a:gd name="T46" fmla="*/ 126 w 267"/>
              <a:gd name="T47" fmla="*/ 115 h 288"/>
              <a:gd name="T48" fmla="*/ 140 w 267"/>
              <a:gd name="T49" fmla="*/ 71 h 288"/>
              <a:gd name="T50" fmla="*/ 140 w 267"/>
              <a:gd name="T51" fmla="*/ 114 h 288"/>
              <a:gd name="T52" fmla="*/ 171 w 267"/>
              <a:gd name="T53" fmla="*/ 37 h 288"/>
              <a:gd name="T54" fmla="*/ 95 w 267"/>
              <a:gd name="T55" fmla="*/ 37 h 288"/>
              <a:gd name="T56" fmla="*/ 67 w 267"/>
              <a:gd name="T57" fmla="*/ 199 h 288"/>
              <a:gd name="T58" fmla="*/ 67 w 267"/>
              <a:gd name="T59" fmla="*/ 243 h 288"/>
              <a:gd name="T60" fmla="*/ 22 w 267"/>
              <a:gd name="T61" fmla="*/ 165 h 288"/>
              <a:gd name="T62" fmla="*/ 64 w 267"/>
              <a:gd name="T63" fmla="*/ 185 h 288"/>
              <a:gd name="T64" fmla="*/ 53 w 267"/>
              <a:gd name="T65" fmla="*/ 243 h 288"/>
              <a:gd name="T66" fmla="*/ 133 w 267"/>
              <a:gd name="T67" fmla="*/ 273 h 288"/>
              <a:gd name="T68" fmla="*/ 119 w 267"/>
              <a:gd name="T69" fmla="*/ 225 h 288"/>
              <a:gd name="T70" fmla="*/ 115 w 267"/>
              <a:gd name="T71" fmla="*/ 159 h 288"/>
              <a:gd name="T72" fmla="*/ 30 w 267"/>
              <a:gd name="T73" fmla="*/ 144 h 288"/>
              <a:gd name="T74" fmla="*/ 74 w 267"/>
              <a:gd name="T75" fmla="*/ 97 h 288"/>
              <a:gd name="T76" fmla="*/ 133 w 267"/>
              <a:gd name="T77" fmla="*/ 134 h 288"/>
              <a:gd name="T78" fmla="*/ 189 w 267"/>
              <a:gd name="T79" fmla="*/ 103 h 288"/>
              <a:gd name="T80" fmla="*/ 238 w 267"/>
              <a:gd name="T81" fmla="*/ 93 h 288"/>
              <a:gd name="T82" fmla="*/ 204 w 267"/>
              <a:gd name="T83" fmla="*/ 129 h 288"/>
              <a:gd name="T84" fmla="*/ 152 w 267"/>
              <a:gd name="T85" fmla="*/ 159 h 288"/>
              <a:gd name="T86" fmla="*/ 150 w 267"/>
              <a:gd name="T87" fmla="*/ 161 h 288"/>
              <a:gd name="T88" fmla="*/ 148 w 267"/>
              <a:gd name="T89" fmla="*/ 163 h 288"/>
              <a:gd name="T90" fmla="*/ 152 w 267"/>
              <a:gd name="T91" fmla="*/ 231 h 288"/>
              <a:gd name="T92" fmla="*/ 215 w 267"/>
              <a:gd name="T93" fmla="*/ 243 h 288"/>
              <a:gd name="T94" fmla="*/ 253 w 267"/>
              <a:gd name="T95" fmla="*/ 2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88">
                <a:moveTo>
                  <a:pt x="265" y="160"/>
                </a:moveTo>
                <a:cubicBezTo>
                  <a:pt x="265" y="160"/>
                  <a:pt x="265" y="160"/>
                  <a:pt x="265" y="160"/>
                </a:cubicBezTo>
                <a:cubicBezTo>
                  <a:pt x="264" y="160"/>
                  <a:pt x="264" y="159"/>
                  <a:pt x="263" y="159"/>
                </a:cubicBezTo>
                <a:cubicBezTo>
                  <a:pt x="263" y="159"/>
                  <a:pt x="263" y="159"/>
                  <a:pt x="263" y="159"/>
                </a:cubicBezTo>
                <a:cubicBezTo>
                  <a:pt x="263" y="159"/>
                  <a:pt x="263" y="159"/>
                  <a:pt x="263" y="159"/>
                </a:cubicBezTo>
                <a:cubicBezTo>
                  <a:pt x="252" y="153"/>
                  <a:pt x="252" y="153"/>
                  <a:pt x="252" y="153"/>
                </a:cubicBezTo>
                <a:cubicBezTo>
                  <a:pt x="252" y="89"/>
                  <a:pt x="252" y="89"/>
                  <a:pt x="252" y="89"/>
                </a:cubicBezTo>
                <a:cubicBezTo>
                  <a:pt x="252" y="86"/>
                  <a:pt x="251" y="84"/>
                  <a:pt x="249" y="82"/>
                </a:cubicBezTo>
                <a:cubicBezTo>
                  <a:pt x="193" y="50"/>
                  <a:pt x="193" y="50"/>
                  <a:pt x="193" y="50"/>
                </a:cubicBezTo>
                <a:cubicBezTo>
                  <a:pt x="193" y="37"/>
                  <a:pt x="193" y="37"/>
                  <a:pt x="193" y="37"/>
                </a:cubicBezTo>
                <a:cubicBezTo>
                  <a:pt x="193" y="34"/>
                  <a:pt x="191" y="32"/>
                  <a:pt x="189" y="31"/>
                </a:cubicBezTo>
                <a:cubicBezTo>
                  <a:pt x="189" y="31"/>
                  <a:pt x="189" y="31"/>
                  <a:pt x="189" y="31"/>
                </a:cubicBezTo>
                <a:cubicBezTo>
                  <a:pt x="137" y="1"/>
                  <a:pt x="137" y="1"/>
                  <a:pt x="137" y="1"/>
                </a:cubicBezTo>
                <a:cubicBezTo>
                  <a:pt x="135" y="0"/>
                  <a:pt x="132" y="0"/>
                  <a:pt x="130" y="1"/>
                </a:cubicBezTo>
                <a:cubicBezTo>
                  <a:pt x="77" y="31"/>
                  <a:pt x="77" y="31"/>
                  <a:pt x="77" y="31"/>
                </a:cubicBezTo>
                <a:cubicBezTo>
                  <a:pt x="77" y="31"/>
                  <a:pt x="77" y="31"/>
                  <a:pt x="77" y="31"/>
                </a:cubicBezTo>
                <a:cubicBezTo>
                  <a:pt x="77" y="31"/>
                  <a:pt x="77" y="31"/>
                  <a:pt x="77" y="31"/>
                </a:cubicBezTo>
                <a:cubicBezTo>
                  <a:pt x="77" y="31"/>
                  <a:pt x="77" y="31"/>
                  <a:pt x="77" y="31"/>
                </a:cubicBezTo>
                <a:cubicBezTo>
                  <a:pt x="76" y="31"/>
                  <a:pt x="76" y="32"/>
                  <a:pt x="76" y="32"/>
                </a:cubicBezTo>
                <a:cubicBezTo>
                  <a:pt x="76" y="32"/>
                  <a:pt x="76" y="32"/>
                  <a:pt x="75" y="32"/>
                </a:cubicBezTo>
                <a:cubicBezTo>
                  <a:pt x="75" y="33"/>
                  <a:pt x="75" y="33"/>
                  <a:pt x="75" y="33"/>
                </a:cubicBezTo>
                <a:cubicBezTo>
                  <a:pt x="75" y="34"/>
                  <a:pt x="75" y="34"/>
                  <a:pt x="74" y="34"/>
                </a:cubicBezTo>
                <a:cubicBezTo>
                  <a:pt x="74" y="34"/>
                  <a:pt x="74" y="35"/>
                  <a:pt x="74" y="35"/>
                </a:cubicBezTo>
                <a:cubicBezTo>
                  <a:pt x="74" y="36"/>
                  <a:pt x="74" y="36"/>
                  <a:pt x="74" y="37"/>
                </a:cubicBezTo>
                <a:cubicBezTo>
                  <a:pt x="74" y="52"/>
                  <a:pt x="74" y="52"/>
                  <a:pt x="74" y="52"/>
                </a:cubicBezTo>
                <a:cubicBezTo>
                  <a:pt x="18" y="82"/>
                  <a:pt x="18" y="82"/>
                  <a:pt x="18" y="82"/>
                </a:cubicBezTo>
                <a:cubicBezTo>
                  <a:pt x="16" y="84"/>
                  <a:pt x="15" y="86"/>
                  <a:pt x="15" y="89"/>
                </a:cubicBezTo>
                <a:cubicBezTo>
                  <a:pt x="16" y="152"/>
                  <a:pt x="16" y="152"/>
                  <a:pt x="16" y="152"/>
                </a:cubicBezTo>
                <a:cubicBezTo>
                  <a:pt x="16" y="152"/>
                  <a:pt x="16" y="152"/>
                  <a:pt x="16" y="152"/>
                </a:cubicBezTo>
                <a:cubicBezTo>
                  <a:pt x="4" y="159"/>
                  <a:pt x="4" y="159"/>
                  <a:pt x="4" y="159"/>
                </a:cubicBezTo>
                <a:cubicBezTo>
                  <a:pt x="4" y="159"/>
                  <a:pt x="4" y="159"/>
                  <a:pt x="4" y="159"/>
                </a:cubicBezTo>
                <a:cubicBezTo>
                  <a:pt x="4" y="159"/>
                  <a:pt x="4" y="159"/>
                  <a:pt x="4" y="159"/>
                </a:cubicBezTo>
                <a:cubicBezTo>
                  <a:pt x="4" y="159"/>
                  <a:pt x="3" y="159"/>
                  <a:pt x="3" y="160"/>
                </a:cubicBezTo>
                <a:cubicBezTo>
                  <a:pt x="3" y="160"/>
                  <a:pt x="3" y="160"/>
                  <a:pt x="2" y="160"/>
                </a:cubicBezTo>
                <a:cubicBezTo>
                  <a:pt x="2" y="160"/>
                  <a:pt x="2" y="161"/>
                  <a:pt x="2" y="161"/>
                </a:cubicBezTo>
                <a:cubicBezTo>
                  <a:pt x="2" y="161"/>
                  <a:pt x="1" y="161"/>
                  <a:pt x="1" y="162"/>
                </a:cubicBezTo>
                <a:cubicBezTo>
                  <a:pt x="1" y="162"/>
                  <a:pt x="1" y="162"/>
                  <a:pt x="1" y="163"/>
                </a:cubicBezTo>
                <a:cubicBezTo>
                  <a:pt x="1" y="163"/>
                  <a:pt x="1" y="163"/>
                  <a:pt x="1" y="163"/>
                </a:cubicBezTo>
                <a:cubicBezTo>
                  <a:pt x="0" y="164"/>
                  <a:pt x="0" y="165"/>
                  <a:pt x="0" y="165"/>
                </a:cubicBezTo>
                <a:cubicBezTo>
                  <a:pt x="0" y="225"/>
                  <a:pt x="0" y="225"/>
                  <a:pt x="0" y="225"/>
                </a:cubicBezTo>
                <a:cubicBezTo>
                  <a:pt x="0" y="228"/>
                  <a:pt x="2" y="230"/>
                  <a:pt x="4" y="231"/>
                </a:cubicBezTo>
                <a:cubicBezTo>
                  <a:pt x="56" y="261"/>
                  <a:pt x="56" y="261"/>
                  <a:pt x="56" y="261"/>
                </a:cubicBezTo>
                <a:cubicBezTo>
                  <a:pt x="57" y="262"/>
                  <a:pt x="59" y="262"/>
                  <a:pt x="60" y="262"/>
                </a:cubicBezTo>
                <a:cubicBezTo>
                  <a:pt x="61" y="262"/>
                  <a:pt x="62" y="262"/>
                  <a:pt x="63" y="261"/>
                </a:cubicBezTo>
                <a:cubicBezTo>
                  <a:pt x="63" y="261"/>
                  <a:pt x="63" y="261"/>
                  <a:pt x="64" y="261"/>
                </a:cubicBezTo>
                <a:cubicBezTo>
                  <a:pt x="72" y="256"/>
                  <a:pt x="72" y="256"/>
                  <a:pt x="72" y="256"/>
                </a:cubicBezTo>
                <a:cubicBezTo>
                  <a:pt x="130" y="287"/>
                  <a:pt x="130" y="287"/>
                  <a:pt x="130" y="287"/>
                </a:cubicBezTo>
                <a:cubicBezTo>
                  <a:pt x="131" y="288"/>
                  <a:pt x="132" y="288"/>
                  <a:pt x="134" y="288"/>
                </a:cubicBezTo>
                <a:cubicBezTo>
                  <a:pt x="135" y="288"/>
                  <a:pt x="136" y="288"/>
                  <a:pt x="137" y="287"/>
                </a:cubicBezTo>
                <a:cubicBezTo>
                  <a:pt x="194" y="255"/>
                  <a:pt x="194" y="255"/>
                  <a:pt x="194" y="255"/>
                </a:cubicBezTo>
                <a:cubicBezTo>
                  <a:pt x="204" y="261"/>
                  <a:pt x="204" y="261"/>
                  <a:pt x="204" y="261"/>
                </a:cubicBezTo>
                <a:cubicBezTo>
                  <a:pt x="205" y="262"/>
                  <a:pt x="206" y="262"/>
                  <a:pt x="208" y="262"/>
                </a:cubicBezTo>
                <a:cubicBezTo>
                  <a:pt x="209" y="262"/>
                  <a:pt x="210" y="262"/>
                  <a:pt x="211" y="261"/>
                </a:cubicBezTo>
                <a:cubicBezTo>
                  <a:pt x="211" y="261"/>
                  <a:pt x="211" y="261"/>
                  <a:pt x="211" y="261"/>
                </a:cubicBezTo>
                <a:cubicBezTo>
                  <a:pt x="263" y="231"/>
                  <a:pt x="263" y="231"/>
                  <a:pt x="263" y="231"/>
                </a:cubicBezTo>
                <a:cubicBezTo>
                  <a:pt x="266" y="230"/>
                  <a:pt x="267" y="228"/>
                  <a:pt x="267" y="225"/>
                </a:cubicBezTo>
                <a:cubicBezTo>
                  <a:pt x="267" y="165"/>
                  <a:pt x="267" y="165"/>
                  <a:pt x="267" y="165"/>
                </a:cubicBezTo>
                <a:cubicBezTo>
                  <a:pt x="267" y="163"/>
                  <a:pt x="266" y="161"/>
                  <a:pt x="265" y="160"/>
                </a:cubicBezTo>
                <a:moveTo>
                  <a:pt x="162" y="221"/>
                </a:moveTo>
                <a:cubicBezTo>
                  <a:pt x="162" y="177"/>
                  <a:pt x="162" y="177"/>
                  <a:pt x="162" y="177"/>
                </a:cubicBezTo>
                <a:cubicBezTo>
                  <a:pt x="200" y="199"/>
                  <a:pt x="200" y="199"/>
                  <a:pt x="200" y="199"/>
                </a:cubicBezTo>
                <a:cubicBezTo>
                  <a:pt x="200" y="243"/>
                  <a:pt x="200" y="243"/>
                  <a:pt x="200" y="243"/>
                </a:cubicBezTo>
                <a:lnTo>
                  <a:pt x="162" y="221"/>
                </a:lnTo>
                <a:close/>
                <a:moveTo>
                  <a:pt x="245" y="165"/>
                </a:moveTo>
                <a:cubicBezTo>
                  <a:pt x="217" y="181"/>
                  <a:pt x="217" y="181"/>
                  <a:pt x="217" y="181"/>
                </a:cubicBezTo>
                <a:cubicBezTo>
                  <a:pt x="208" y="187"/>
                  <a:pt x="208" y="187"/>
                  <a:pt x="208" y="187"/>
                </a:cubicBezTo>
                <a:cubicBezTo>
                  <a:pt x="170" y="165"/>
                  <a:pt x="170" y="165"/>
                  <a:pt x="170" y="165"/>
                </a:cubicBezTo>
                <a:cubicBezTo>
                  <a:pt x="208" y="143"/>
                  <a:pt x="208" y="143"/>
                  <a:pt x="208" y="143"/>
                </a:cubicBezTo>
                <a:lnTo>
                  <a:pt x="245" y="165"/>
                </a:lnTo>
                <a:close/>
                <a:moveTo>
                  <a:pt x="88" y="49"/>
                </a:moveTo>
                <a:cubicBezTo>
                  <a:pt x="126" y="71"/>
                  <a:pt x="126" y="71"/>
                  <a:pt x="126" y="71"/>
                </a:cubicBezTo>
                <a:cubicBezTo>
                  <a:pt x="126" y="115"/>
                  <a:pt x="126" y="115"/>
                  <a:pt x="126" y="115"/>
                </a:cubicBezTo>
                <a:cubicBezTo>
                  <a:pt x="88" y="93"/>
                  <a:pt x="88" y="93"/>
                  <a:pt x="88" y="93"/>
                </a:cubicBezTo>
                <a:lnTo>
                  <a:pt x="88" y="49"/>
                </a:lnTo>
                <a:close/>
                <a:moveTo>
                  <a:pt x="140" y="71"/>
                </a:moveTo>
                <a:cubicBezTo>
                  <a:pt x="178" y="49"/>
                  <a:pt x="178" y="49"/>
                  <a:pt x="178" y="49"/>
                </a:cubicBezTo>
                <a:cubicBezTo>
                  <a:pt x="178" y="93"/>
                  <a:pt x="178" y="93"/>
                  <a:pt x="178" y="93"/>
                </a:cubicBezTo>
                <a:cubicBezTo>
                  <a:pt x="140" y="114"/>
                  <a:pt x="140" y="114"/>
                  <a:pt x="140" y="114"/>
                </a:cubicBezTo>
                <a:lnTo>
                  <a:pt x="140" y="71"/>
                </a:lnTo>
                <a:close/>
                <a:moveTo>
                  <a:pt x="133" y="15"/>
                </a:moveTo>
                <a:cubicBezTo>
                  <a:pt x="171" y="37"/>
                  <a:pt x="171" y="37"/>
                  <a:pt x="171" y="37"/>
                </a:cubicBezTo>
                <a:cubicBezTo>
                  <a:pt x="135" y="58"/>
                  <a:pt x="135" y="58"/>
                  <a:pt x="135" y="58"/>
                </a:cubicBezTo>
                <a:cubicBezTo>
                  <a:pt x="133" y="59"/>
                  <a:pt x="133" y="59"/>
                  <a:pt x="133" y="59"/>
                </a:cubicBezTo>
                <a:cubicBezTo>
                  <a:pt x="95" y="37"/>
                  <a:pt x="95" y="37"/>
                  <a:pt x="95" y="37"/>
                </a:cubicBezTo>
                <a:lnTo>
                  <a:pt x="133" y="15"/>
                </a:lnTo>
                <a:close/>
                <a:moveTo>
                  <a:pt x="67" y="243"/>
                </a:moveTo>
                <a:cubicBezTo>
                  <a:pt x="67" y="199"/>
                  <a:pt x="67" y="199"/>
                  <a:pt x="67" y="199"/>
                </a:cubicBezTo>
                <a:cubicBezTo>
                  <a:pt x="105" y="177"/>
                  <a:pt x="105" y="177"/>
                  <a:pt x="105" y="177"/>
                </a:cubicBezTo>
                <a:cubicBezTo>
                  <a:pt x="105" y="221"/>
                  <a:pt x="105" y="221"/>
                  <a:pt x="105" y="221"/>
                </a:cubicBezTo>
                <a:lnTo>
                  <a:pt x="67" y="243"/>
                </a:lnTo>
                <a:close/>
                <a:moveTo>
                  <a:pt x="64" y="185"/>
                </a:moveTo>
                <a:cubicBezTo>
                  <a:pt x="60" y="187"/>
                  <a:pt x="60" y="187"/>
                  <a:pt x="60" y="187"/>
                </a:cubicBezTo>
                <a:cubicBezTo>
                  <a:pt x="22" y="165"/>
                  <a:pt x="22" y="165"/>
                  <a:pt x="22" y="165"/>
                </a:cubicBezTo>
                <a:cubicBezTo>
                  <a:pt x="60" y="143"/>
                  <a:pt x="60" y="143"/>
                  <a:pt x="60" y="143"/>
                </a:cubicBezTo>
                <a:cubicBezTo>
                  <a:pt x="98" y="165"/>
                  <a:pt x="98" y="165"/>
                  <a:pt x="98" y="165"/>
                </a:cubicBezTo>
                <a:lnTo>
                  <a:pt x="64" y="185"/>
                </a:lnTo>
                <a:close/>
                <a:moveTo>
                  <a:pt x="15" y="177"/>
                </a:moveTo>
                <a:cubicBezTo>
                  <a:pt x="53" y="199"/>
                  <a:pt x="53" y="199"/>
                  <a:pt x="53" y="199"/>
                </a:cubicBezTo>
                <a:cubicBezTo>
                  <a:pt x="53" y="243"/>
                  <a:pt x="53" y="243"/>
                  <a:pt x="53" y="243"/>
                </a:cubicBezTo>
                <a:cubicBezTo>
                  <a:pt x="15" y="221"/>
                  <a:pt x="15" y="221"/>
                  <a:pt x="15" y="221"/>
                </a:cubicBezTo>
                <a:lnTo>
                  <a:pt x="15" y="177"/>
                </a:lnTo>
                <a:close/>
                <a:moveTo>
                  <a:pt x="133" y="273"/>
                </a:moveTo>
                <a:cubicBezTo>
                  <a:pt x="87" y="248"/>
                  <a:pt x="87" y="248"/>
                  <a:pt x="87" y="248"/>
                </a:cubicBezTo>
                <a:cubicBezTo>
                  <a:pt x="115" y="231"/>
                  <a:pt x="115" y="231"/>
                  <a:pt x="115" y="231"/>
                </a:cubicBezTo>
                <a:cubicBezTo>
                  <a:pt x="118" y="230"/>
                  <a:pt x="119" y="228"/>
                  <a:pt x="119" y="225"/>
                </a:cubicBezTo>
                <a:cubicBezTo>
                  <a:pt x="119" y="165"/>
                  <a:pt x="119" y="165"/>
                  <a:pt x="119" y="165"/>
                </a:cubicBezTo>
                <a:cubicBezTo>
                  <a:pt x="119" y="163"/>
                  <a:pt x="118" y="160"/>
                  <a:pt x="116" y="159"/>
                </a:cubicBezTo>
                <a:cubicBezTo>
                  <a:pt x="116" y="159"/>
                  <a:pt x="115" y="159"/>
                  <a:pt x="115" y="159"/>
                </a:cubicBezTo>
                <a:cubicBezTo>
                  <a:pt x="63" y="129"/>
                  <a:pt x="63" y="129"/>
                  <a:pt x="63" y="129"/>
                </a:cubicBezTo>
                <a:cubicBezTo>
                  <a:pt x="61" y="128"/>
                  <a:pt x="58" y="128"/>
                  <a:pt x="56" y="129"/>
                </a:cubicBezTo>
                <a:cubicBezTo>
                  <a:pt x="30" y="144"/>
                  <a:pt x="30" y="144"/>
                  <a:pt x="30" y="144"/>
                </a:cubicBezTo>
                <a:cubicBezTo>
                  <a:pt x="29" y="93"/>
                  <a:pt x="29" y="93"/>
                  <a:pt x="29" y="93"/>
                </a:cubicBezTo>
                <a:cubicBezTo>
                  <a:pt x="74" y="68"/>
                  <a:pt x="74" y="68"/>
                  <a:pt x="74" y="68"/>
                </a:cubicBezTo>
                <a:cubicBezTo>
                  <a:pt x="74" y="97"/>
                  <a:pt x="74" y="97"/>
                  <a:pt x="74" y="97"/>
                </a:cubicBezTo>
                <a:cubicBezTo>
                  <a:pt x="74" y="99"/>
                  <a:pt x="75" y="102"/>
                  <a:pt x="77" y="103"/>
                </a:cubicBezTo>
                <a:cubicBezTo>
                  <a:pt x="130" y="133"/>
                  <a:pt x="130" y="133"/>
                  <a:pt x="130" y="133"/>
                </a:cubicBezTo>
                <a:cubicBezTo>
                  <a:pt x="131" y="134"/>
                  <a:pt x="132" y="134"/>
                  <a:pt x="133" y="134"/>
                </a:cubicBezTo>
                <a:cubicBezTo>
                  <a:pt x="134" y="134"/>
                  <a:pt x="136" y="134"/>
                  <a:pt x="137" y="133"/>
                </a:cubicBezTo>
                <a:cubicBezTo>
                  <a:pt x="137" y="133"/>
                  <a:pt x="137" y="133"/>
                  <a:pt x="137" y="133"/>
                </a:cubicBezTo>
                <a:cubicBezTo>
                  <a:pt x="189" y="103"/>
                  <a:pt x="189" y="103"/>
                  <a:pt x="189" y="103"/>
                </a:cubicBezTo>
                <a:cubicBezTo>
                  <a:pt x="191" y="102"/>
                  <a:pt x="193" y="99"/>
                  <a:pt x="193" y="97"/>
                </a:cubicBezTo>
                <a:cubicBezTo>
                  <a:pt x="193" y="66"/>
                  <a:pt x="193" y="66"/>
                  <a:pt x="193" y="66"/>
                </a:cubicBezTo>
                <a:cubicBezTo>
                  <a:pt x="238" y="93"/>
                  <a:pt x="238" y="93"/>
                  <a:pt x="238" y="93"/>
                </a:cubicBezTo>
                <a:cubicBezTo>
                  <a:pt x="238" y="145"/>
                  <a:pt x="238" y="145"/>
                  <a:pt x="238" y="145"/>
                </a:cubicBezTo>
                <a:cubicBezTo>
                  <a:pt x="211" y="129"/>
                  <a:pt x="211" y="129"/>
                  <a:pt x="211" y="129"/>
                </a:cubicBezTo>
                <a:cubicBezTo>
                  <a:pt x="209" y="128"/>
                  <a:pt x="206" y="128"/>
                  <a:pt x="204" y="129"/>
                </a:cubicBezTo>
                <a:cubicBezTo>
                  <a:pt x="152" y="159"/>
                  <a:pt x="152" y="159"/>
                  <a:pt x="152" y="159"/>
                </a:cubicBezTo>
                <a:cubicBezTo>
                  <a:pt x="152" y="159"/>
                  <a:pt x="152" y="159"/>
                  <a:pt x="152" y="159"/>
                </a:cubicBezTo>
                <a:cubicBezTo>
                  <a:pt x="152" y="159"/>
                  <a:pt x="152" y="159"/>
                  <a:pt x="152" y="159"/>
                </a:cubicBezTo>
                <a:cubicBezTo>
                  <a:pt x="151" y="159"/>
                  <a:pt x="151" y="160"/>
                  <a:pt x="151" y="160"/>
                </a:cubicBezTo>
                <a:cubicBezTo>
                  <a:pt x="151" y="160"/>
                  <a:pt x="150" y="160"/>
                  <a:pt x="150" y="160"/>
                </a:cubicBezTo>
                <a:cubicBezTo>
                  <a:pt x="150" y="160"/>
                  <a:pt x="150" y="161"/>
                  <a:pt x="150" y="161"/>
                </a:cubicBezTo>
                <a:cubicBezTo>
                  <a:pt x="149" y="161"/>
                  <a:pt x="149" y="161"/>
                  <a:pt x="149" y="162"/>
                </a:cubicBezTo>
                <a:cubicBezTo>
                  <a:pt x="149" y="162"/>
                  <a:pt x="149" y="162"/>
                  <a:pt x="149" y="163"/>
                </a:cubicBezTo>
                <a:cubicBezTo>
                  <a:pt x="149" y="163"/>
                  <a:pt x="149" y="163"/>
                  <a:pt x="148" y="163"/>
                </a:cubicBezTo>
                <a:cubicBezTo>
                  <a:pt x="148" y="164"/>
                  <a:pt x="148" y="165"/>
                  <a:pt x="148" y="165"/>
                </a:cubicBezTo>
                <a:cubicBezTo>
                  <a:pt x="148" y="225"/>
                  <a:pt x="148" y="225"/>
                  <a:pt x="148" y="225"/>
                </a:cubicBezTo>
                <a:cubicBezTo>
                  <a:pt x="148" y="228"/>
                  <a:pt x="150" y="230"/>
                  <a:pt x="152" y="231"/>
                </a:cubicBezTo>
                <a:cubicBezTo>
                  <a:pt x="179" y="247"/>
                  <a:pt x="179" y="247"/>
                  <a:pt x="179" y="247"/>
                </a:cubicBezTo>
                <a:lnTo>
                  <a:pt x="133" y="273"/>
                </a:lnTo>
                <a:close/>
                <a:moveTo>
                  <a:pt x="215" y="243"/>
                </a:moveTo>
                <a:cubicBezTo>
                  <a:pt x="215" y="199"/>
                  <a:pt x="215" y="199"/>
                  <a:pt x="215" y="199"/>
                </a:cubicBezTo>
                <a:cubicBezTo>
                  <a:pt x="253" y="177"/>
                  <a:pt x="253" y="177"/>
                  <a:pt x="253" y="177"/>
                </a:cubicBezTo>
                <a:cubicBezTo>
                  <a:pt x="253" y="221"/>
                  <a:pt x="253" y="221"/>
                  <a:pt x="253" y="221"/>
                </a:cubicBezTo>
                <a:lnTo>
                  <a:pt x="215" y="243"/>
                </a:lnTo>
                <a:close/>
              </a:path>
            </a:pathLst>
          </a:custGeom>
          <a:solidFill>
            <a:srgbClr val="52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p:cNvCxnSpPr/>
          <p:nvPr/>
        </p:nvCxnSpPr>
        <p:spPr>
          <a:xfrm>
            <a:off x="491067" y="1202264"/>
            <a:ext cx="77385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8800" y="3039530"/>
            <a:ext cx="77385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8800" y="4775195"/>
            <a:ext cx="77385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768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28" y="377155"/>
            <a:ext cx="8229600" cy="800099"/>
          </a:xfrm>
        </p:spPr>
        <p:txBody>
          <a:bodyPr/>
          <a:lstStyle/>
          <a:p>
            <a:r>
              <a:rPr lang="en-GB" dirty="0" smtClean="0"/>
              <a:t>Provisional list of Kuwait stocks (to be updated 29</a:t>
            </a:r>
            <a:r>
              <a:rPr lang="en-GB" baseline="30000" dirty="0" smtClean="0"/>
              <a:t>th</a:t>
            </a:r>
            <a:r>
              <a:rPr lang="en-GB" dirty="0" smtClean="0"/>
              <a:t> March 2018)</a:t>
            </a:r>
            <a:endParaRPr lang="en-GB" dirty="0"/>
          </a:p>
        </p:txBody>
      </p:sp>
      <p:sp>
        <p:nvSpPr>
          <p:cNvPr id="3" name="Text Placeholder 2"/>
          <p:cNvSpPr>
            <a:spLocks noGrp="1"/>
          </p:cNvSpPr>
          <p:nvPr>
            <p:ph type="body" sz="quarter" idx="12"/>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05" y="1392572"/>
            <a:ext cx="8498046" cy="444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28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ahead for Kuwait. </a:t>
            </a:r>
            <a:endParaRPr lang="en-GB" dirty="0"/>
          </a:p>
        </p:txBody>
      </p:sp>
      <p:sp>
        <p:nvSpPr>
          <p:cNvPr id="3" name="Text Placeholder 2"/>
          <p:cNvSpPr>
            <a:spLocks noGrp="1"/>
          </p:cNvSpPr>
          <p:nvPr>
            <p:ph type="body" sz="quarter" idx="12"/>
          </p:nvPr>
        </p:nvSpPr>
        <p:spPr/>
        <p:txBody>
          <a:bodyPr/>
          <a:lstStyle/>
          <a:p>
            <a:r>
              <a:rPr lang="en-GB" dirty="0" smtClean="0"/>
              <a:t>Ongoing product development  (Regulation, Stock Exchange and Asset Management)</a:t>
            </a:r>
          </a:p>
          <a:p>
            <a:r>
              <a:rPr lang="en-GB" dirty="0" smtClean="0"/>
              <a:t>Investor education/profile</a:t>
            </a:r>
          </a:p>
          <a:p>
            <a:r>
              <a:rPr lang="en-GB" dirty="0" smtClean="0"/>
              <a:t>Liquidity</a:t>
            </a:r>
          </a:p>
          <a:p>
            <a:r>
              <a:rPr lang="en-GB" dirty="0" smtClean="0"/>
              <a:t>IPOs</a:t>
            </a:r>
          </a:p>
          <a:p>
            <a:r>
              <a:rPr lang="en-GB" dirty="0" smtClean="0"/>
              <a:t>Underlying companies </a:t>
            </a:r>
          </a:p>
          <a:p>
            <a:r>
              <a:rPr lang="en-GB" dirty="0" smtClean="0"/>
              <a:t>ESG</a:t>
            </a:r>
          </a:p>
          <a:p>
            <a:pPr lvl="2"/>
            <a:endParaRPr lang="en-GB" dirty="0" smtClean="0"/>
          </a:p>
          <a:p>
            <a:endParaRPr lang="en-GB" dirty="0" smtClean="0"/>
          </a:p>
          <a:p>
            <a:endParaRPr lang="en-GB" dirty="0"/>
          </a:p>
        </p:txBody>
      </p:sp>
    </p:spTree>
    <p:extLst>
      <p:ext uri="{BB962C8B-B14F-4D97-AF65-F5344CB8AC3E}">
        <p14:creationId xmlns:p14="http://schemas.microsoft.com/office/powerpoint/2010/main" val="151147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FTSE </a:t>
            </a:r>
            <a:r>
              <a:rPr lang="en-US" dirty="0"/>
              <a:t>Quality of Markets Criteria</a:t>
            </a:r>
          </a:p>
        </p:txBody>
      </p:sp>
      <p:graphicFrame>
        <p:nvGraphicFramePr>
          <p:cNvPr id="6" name="Table 5"/>
          <p:cNvGraphicFramePr>
            <a:graphicFrameLocks noGrp="1"/>
          </p:cNvGraphicFramePr>
          <p:nvPr>
            <p:extLst>
              <p:ext uri="{D42A27DB-BD31-4B8C-83A1-F6EECF244321}">
                <p14:modId xmlns:p14="http://schemas.microsoft.com/office/powerpoint/2010/main" val="3483868440"/>
              </p:ext>
            </p:extLst>
          </p:nvPr>
        </p:nvGraphicFramePr>
        <p:xfrm>
          <a:off x="457200" y="1421667"/>
          <a:ext cx="8229600" cy="4995672"/>
        </p:xfrm>
        <a:graphic>
          <a:graphicData uri="http://schemas.openxmlformats.org/drawingml/2006/table">
            <a:tbl>
              <a:tblPr/>
              <a:tblGrid>
                <a:gridCol w="5814980">
                  <a:extLst>
                    <a:ext uri="{9D8B030D-6E8A-4147-A177-3AD203B41FA5}">
                      <a16:colId xmlns:a16="http://schemas.microsoft.com/office/drawing/2014/main" xmlns="" val="20000"/>
                    </a:ext>
                  </a:extLst>
                </a:gridCol>
                <a:gridCol w="617220">
                  <a:extLst>
                    <a:ext uri="{9D8B030D-6E8A-4147-A177-3AD203B41FA5}">
                      <a16:colId xmlns:a16="http://schemas.microsoft.com/office/drawing/2014/main" xmlns="" val="20001"/>
                    </a:ext>
                  </a:extLst>
                </a:gridCol>
                <a:gridCol w="644351">
                  <a:extLst>
                    <a:ext uri="{9D8B030D-6E8A-4147-A177-3AD203B41FA5}">
                      <a16:colId xmlns:a16="http://schemas.microsoft.com/office/drawing/2014/main" xmlns="" val="20002"/>
                    </a:ext>
                  </a:extLst>
                </a:gridCol>
                <a:gridCol w="617220">
                  <a:extLst>
                    <a:ext uri="{9D8B030D-6E8A-4147-A177-3AD203B41FA5}">
                      <a16:colId xmlns:a16="http://schemas.microsoft.com/office/drawing/2014/main" xmlns="" val="20003"/>
                    </a:ext>
                  </a:extLst>
                </a:gridCol>
                <a:gridCol w="535829">
                  <a:extLst>
                    <a:ext uri="{9D8B030D-6E8A-4147-A177-3AD203B41FA5}">
                      <a16:colId xmlns:a16="http://schemas.microsoft.com/office/drawing/2014/main" xmlns="" val="20004"/>
                    </a:ext>
                  </a:extLst>
                </a:gridCol>
              </a:tblGrid>
              <a:tr h="196483">
                <a:tc>
                  <a:txBody>
                    <a:bodyPr/>
                    <a:lstStyle/>
                    <a:p>
                      <a:pPr algn="ctr" fontAlgn="ctr"/>
                      <a:endParaRPr lang="en-US" sz="2000" b="1" i="0" u="none" strike="noStrike" dirty="0">
                        <a:solidFill>
                          <a:schemeClr val="bg1"/>
                        </a:solidFill>
                        <a:latin typeface="+mn-lt"/>
                        <a:cs typeface="Arial" pitchFamily="34" charset="0"/>
                      </a:endParaRPr>
                    </a:p>
                  </a:txBody>
                  <a:tcPr marL="18288" marR="18288"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800" b="1" i="0" u="none" strike="noStrike" dirty="0">
                          <a:solidFill>
                            <a:schemeClr val="bg1"/>
                          </a:solidFill>
                          <a:latin typeface="+mn-lt"/>
                          <a:cs typeface="Arial" pitchFamily="34" charset="0"/>
                        </a:rPr>
                        <a:t>Developed</a:t>
                      </a:r>
                    </a:p>
                  </a:txBody>
                  <a:tcPr marL="18288" marR="18288"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800" b="1" i="0" u="none" strike="noStrike" dirty="0">
                          <a:solidFill>
                            <a:schemeClr val="bg1"/>
                          </a:solidFill>
                          <a:latin typeface="+mn-lt"/>
                          <a:cs typeface="Arial" pitchFamily="34" charset="0"/>
                        </a:rPr>
                        <a:t>Advanced Emerging</a:t>
                      </a:r>
                    </a:p>
                  </a:txBody>
                  <a:tcPr marL="18288" marR="18288"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800" b="1" i="0" u="none" strike="noStrike" dirty="0">
                          <a:solidFill>
                            <a:schemeClr val="bg1"/>
                          </a:solidFill>
                          <a:latin typeface="+mn-lt"/>
                          <a:cs typeface="Arial" pitchFamily="34" charset="0"/>
                        </a:rPr>
                        <a:t>Secondary Emerging</a:t>
                      </a:r>
                    </a:p>
                  </a:txBody>
                  <a:tcPr marL="18288" marR="18288"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GB" sz="800" b="1" i="0" u="none" strike="noStrike" dirty="0" smtClean="0">
                          <a:solidFill>
                            <a:schemeClr val="bg1"/>
                          </a:solidFill>
                          <a:latin typeface="+mn-lt"/>
                          <a:cs typeface="Arial" pitchFamily="34" charset="0"/>
                        </a:rPr>
                        <a:t>Frontier</a:t>
                      </a:r>
                      <a:endParaRPr lang="en-GB" sz="800" b="1" i="0" u="none" strike="noStrike" dirty="0">
                        <a:solidFill>
                          <a:schemeClr val="bg1"/>
                        </a:solidFill>
                        <a:latin typeface="+mn-lt"/>
                        <a:cs typeface="Arial" pitchFamily="34" charset="0"/>
                      </a:endParaRPr>
                    </a:p>
                  </a:txBody>
                  <a:tcPr marL="18288" marR="18288" marT="18288"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1"/>
                  </a:ext>
                </a:extLst>
              </a:tr>
              <a:tr h="90021">
                <a:tc>
                  <a:txBody>
                    <a:bodyPr/>
                    <a:lstStyle/>
                    <a:p>
                      <a:pPr algn="l" fontAlgn="ctr"/>
                      <a:r>
                        <a:rPr lang="en-US" sz="900" b="1" i="0" u="none" strike="noStrike" dirty="0">
                          <a:solidFill>
                            <a:srgbClr val="404040"/>
                          </a:solidFill>
                          <a:latin typeface="+mn-lt"/>
                          <a:cs typeface="Arial" pitchFamily="34" charset="0"/>
                        </a:rPr>
                        <a:t>World Bank GNI Per Capita </a:t>
                      </a:r>
                      <a:r>
                        <a:rPr lang="en-US" sz="900" b="1" i="0" u="none" strike="noStrike" dirty="0" smtClean="0">
                          <a:solidFill>
                            <a:srgbClr val="404040"/>
                          </a:solidFill>
                          <a:latin typeface="+mn-lt"/>
                          <a:cs typeface="Arial" pitchFamily="34" charset="0"/>
                        </a:rPr>
                        <a:t>Rating</a:t>
                      </a:r>
                      <a:endParaRPr lang="en-US" sz="900" b="1" i="0" u="none" strike="noStrike" dirty="0">
                        <a:solidFill>
                          <a:srgbClr val="404040"/>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3"/>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3"/>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3"/>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3"/>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2"/>
                  </a:ext>
                </a:extLst>
              </a:tr>
              <a:tr h="90021">
                <a:tc>
                  <a:txBody>
                    <a:bodyPr/>
                    <a:lstStyle/>
                    <a:p>
                      <a:pPr algn="l" fontAlgn="ctr"/>
                      <a:r>
                        <a:rPr lang="en-GB" sz="900" b="1" i="0" u="none" strike="noStrike" dirty="0">
                          <a:solidFill>
                            <a:srgbClr val="404040"/>
                          </a:solidFill>
                          <a:latin typeface="+mn-lt"/>
                          <a:cs typeface="Arial" pitchFamily="34" charset="0"/>
                        </a:rPr>
                        <a:t>Market and Regulatory Environment</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0"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3"/>
                  </a:ext>
                </a:extLst>
              </a:tr>
              <a:tr h="90021">
                <a:tc>
                  <a:txBody>
                    <a:bodyPr/>
                    <a:lstStyle/>
                    <a:p>
                      <a:pPr algn="l" fontAlgn="ctr"/>
                      <a:r>
                        <a:rPr lang="en-US" sz="900" b="0" i="0" u="none" strike="noStrike" dirty="0">
                          <a:solidFill>
                            <a:srgbClr val="404040"/>
                          </a:solidFill>
                          <a:latin typeface="+mn-lt"/>
                          <a:cs typeface="Arial" pitchFamily="34" charset="0"/>
                        </a:rPr>
                        <a:t>Formal stock market regulatory authorities actively monitor market (e.g., SEC, FSA, SFC)</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4"/>
                  </a:ext>
                </a:extLst>
              </a:tr>
              <a:tr h="90021">
                <a:tc>
                  <a:txBody>
                    <a:bodyPr/>
                    <a:lstStyle/>
                    <a:p>
                      <a:pPr algn="l" fontAlgn="ctr"/>
                      <a:r>
                        <a:rPr lang="en-US" sz="900" b="0" i="0" u="none" strike="noStrike" dirty="0">
                          <a:solidFill>
                            <a:srgbClr val="404040"/>
                          </a:solidFill>
                          <a:latin typeface="+mn-lt"/>
                          <a:cs typeface="Arial" pitchFamily="34" charset="0"/>
                        </a:rPr>
                        <a:t>Fair and non-prejudicial treatment of minority shareholders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5"/>
                  </a:ext>
                </a:extLst>
              </a:tr>
              <a:tr h="90021">
                <a:tc>
                  <a:txBody>
                    <a:bodyPr/>
                    <a:lstStyle/>
                    <a:p>
                      <a:pPr algn="l" fontAlgn="ctr"/>
                      <a:r>
                        <a:rPr lang="en-US" sz="900" b="0" i="0" u="none" strike="noStrike" dirty="0" smtClean="0">
                          <a:solidFill>
                            <a:srgbClr val="404040"/>
                          </a:solidFill>
                          <a:latin typeface="+mn-lt"/>
                          <a:cs typeface="Arial" pitchFamily="34" charset="0"/>
                        </a:rPr>
                        <a:t>No </a:t>
                      </a:r>
                      <a:r>
                        <a:rPr lang="en-US" sz="900" b="0" i="0" u="none" strike="noStrike" dirty="0">
                          <a:solidFill>
                            <a:srgbClr val="404040"/>
                          </a:solidFill>
                          <a:latin typeface="+mn-lt"/>
                          <a:cs typeface="Arial" pitchFamily="34" charset="0"/>
                        </a:rPr>
                        <a:t>or selective incidence of foreign ownership restrictions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6"/>
                  </a:ext>
                </a:extLst>
              </a:tr>
              <a:tr h="177126">
                <a:tc>
                  <a:txBody>
                    <a:bodyPr/>
                    <a:lstStyle/>
                    <a:p>
                      <a:pPr algn="l" fontAlgn="ctr"/>
                      <a:r>
                        <a:rPr lang="en-US" sz="900" b="0" i="0" u="none" strike="noStrike" dirty="0">
                          <a:solidFill>
                            <a:srgbClr val="404040"/>
                          </a:solidFill>
                          <a:latin typeface="+mn-lt"/>
                          <a:ea typeface="Tahoma"/>
                          <a:cs typeface="Arial" pitchFamily="34" charset="0"/>
                        </a:rPr>
                        <a:t>No objections or significant restrictions or penalties applied to the investment of capital or the repatriation of capital and income</a:t>
                      </a:r>
                      <a:endParaRPr lang="en-US" sz="900" b="0" i="0" u="none" strike="noStrike" dirty="0">
                        <a:solidFill>
                          <a:srgbClr val="404040"/>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7"/>
                  </a:ext>
                </a:extLst>
              </a:tr>
              <a:tr h="90021">
                <a:tc>
                  <a:txBody>
                    <a:bodyPr/>
                    <a:lstStyle/>
                    <a:p>
                      <a:pPr algn="l" fontAlgn="ctr"/>
                      <a:r>
                        <a:rPr lang="en-US" sz="900" b="0" i="0" u="none" strike="noStrike" dirty="0">
                          <a:solidFill>
                            <a:srgbClr val="404040"/>
                          </a:solidFill>
                          <a:latin typeface="+mn-lt"/>
                          <a:cs typeface="Arial" pitchFamily="34" charset="0"/>
                        </a:rPr>
                        <a:t>Free and well-developed equity market</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8"/>
                  </a:ext>
                </a:extLst>
              </a:tr>
              <a:tr h="90021">
                <a:tc>
                  <a:txBody>
                    <a:bodyPr/>
                    <a:lstStyle/>
                    <a:p>
                      <a:pPr algn="l" fontAlgn="ctr"/>
                      <a:r>
                        <a:rPr lang="en-US" sz="900" b="0" i="0" u="none" strike="noStrike" dirty="0">
                          <a:solidFill>
                            <a:srgbClr val="404040"/>
                          </a:solidFill>
                          <a:latin typeface="+mn-lt"/>
                          <a:cs typeface="Arial" pitchFamily="34" charset="0"/>
                        </a:rPr>
                        <a:t>Free and well-developed foreign exchange market</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09"/>
                  </a:ext>
                </a:extLst>
              </a:tr>
              <a:tr h="90021">
                <a:tc>
                  <a:txBody>
                    <a:bodyPr/>
                    <a:lstStyle/>
                    <a:p>
                      <a:pPr algn="l" fontAlgn="ctr"/>
                      <a:r>
                        <a:rPr lang="en-US" sz="900" b="0" i="0" u="none" strike="noStrike" dirty="0" smtClean="0">
                          <a:solidFill>
                            <a:srgbClr val="404040"/>
                          </a:solidFill>
                          <a:latin typeface="+mn-lt"/>
                          <a:cs typeface="Arial" pitchFamily="34" charset="0"/>
                        </a:rPr>
                        <a:t>No </a:t>
                      </a:r>
                      <a:r>
                        <a:rPr lang="en-US" sz="900" b="0" i="0" u="none" strike="noStrike" dirty="0">
                          <a:solidFill>
                            <a:srgbClr val="404040"/>
                          </a:solidFill>
                          <a:latin typeface="+mn-lt"/>
                          <a:cs typeface="Arial" pitchFamily="34" charset="0"/>
                        </a:rPr>
                        <a:t>or simple registration process for foreign investors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0"/>
                  </a:ext>
                </a:extLst>
              </a:tr>
              <a:tr h="90021">
                <a:tc>
                  <a:txBody>
                    <a:bodyPr/>
                    <a:lstStyle/>
                    <a:p>
                      <a:pPr algn="l" fontAlgn="ctr"/>
                      <a:r>
                        <a:rPr lang="en-GB" sz="900" b="1" i="0" u="none" strike="noStrike" dirty="0">
                          <a:solidFill>
                            <a:srgbClr val="404040"/>
                          </a:solidFill>
                          <a:latin typeface="+mn-lt"/>
                          <a:cs typeface="Arial" pitchFamily="34" charset="0"/>
                        </a:rPr>
                        <a:t>Custody and Settlement</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1"/>
                  </a:ext>
                </a:extLst>
              </a:tr>
              <a:tr h="90021">
                <a:tc>
                  <a:txBody>
                    <a:bodyPr/>
                    <a:lstStyle/>
                    <a:p>
                      <a:pPr algn="l" fontAlgn="ctr"/>
                      <a:r>
                        <a:rPr lang="en-US" sz="900" b="0" i="0" u="none" strike="noStrike" dirty="0">
                          <a:solidFill>
                            <a:srgbClr val="404040"/>
                          </a:solidFill>
                          <a:latin typeface="+mn-lt"/>
                          <a:cs typeface="Arial" pitchFamily="34" charset="0"/>
                        </a:rPr>
                        <a:t>Settlement - Rare incidence of failed trades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2"/>
                  </a:ext>
                </a:extLst>
              </a:tr>
              <a:tr h="90021">
                <a:tc>
                  <a:txBody>
                    <a:bodyPr/>
                    <a:lstStyle/>
                    <a:p>
                      <a:pPr algn="l" fontAlgn="ctr"/>
                      <a:r>
                        <a:rPr lang="en-US" sz="900" b="0" i="0" u="none" strike="noStrike" dirty="0">
                          <a:solidFill>
                            <a:srgbClr val="404040"/>
                          </a:solidFill>
                          <a:latin typeface="+mn-lt"/>
                          <a:cs typeface="Arial" pitchFamily="34" charset="0"/>
                        </a:rPr>
                        <a:t>Custody-Sufficient competition to ensure high quality custodian services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3"/>
                  </a:ext>
                </a:extLst>
              </a:tr>
              <a:tr h="90021">
                <a:tc>
                  <a:txBody>
                    <a:bodyPr/>
                    <a:lstStyle/>
                    <a:p>
                      <a:pPr algn="l" fontAlgn="ctr"/>
                      <a:r>
                        <a:rPr lang="en-GB" sz="900" b="0" i="0" u="none" strike="noStrike" dirty="0">
                          <a:solidFill>
                            <a:srgbClr val="404040"/>
                          </a:solidFill>
                          <a:latin typeface="+mn-lt"/>
                          <a:cs typeface="Arial" pitchFamily="34" charset="0"/>
                        </a:rPr>
                        <a:t>Clearing &amp; settlement - T + </a:t>
                      </a:r>
                      <a:r>
                        <a:rPr lang="en-GB" sz="900" b="0" i="0" u="none" strike="noStrike" dirty="0" smtClean="0">
                          <a:solidFill>
                            <a:srgbClr val="404040"/>
                          </a:solidFill>
                          <a:latin typeface="+mn-lt"/>
                          <a:cs typeface="Arial" pitchFamily="34" charset="0"/>
                        </a:rPr>
                        <a:t>2</a:t>
                      </a:r>
                      <a:r>
                        <a:rPr lang="en-GB" sz="900" b="0" i="0" u="none" strike="noStrike" baseline="0" dirty="0" smtClean="0">
                          <a:solidFill>
                            <a:srgbClr val="404040"/>
                          </a:solidFill>
                          <a:latin typeface="+mn-lt"/>
                          <a:cs typeface="Arial" pitchFamily="34" charset="0"/>
                        </a:rPr>
                        <a:t> / T+3</a:t>
                      </a:r>
                      <a:endParaRPr lang="en-GB" sz="900" b="0" i="0" u="none" strike="noStrike" dirty="0">
                        <a:solidFill>
                          <a:srgbClr val="404040"/>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4"/>
                  </a:ext>
                </a:extLst>
              </a:tr>
              <a:tr h="90021">
                <a:tc>
                  <a:txBody>
                    <a:bodyPr/>
                    <a:lstStyle/>
                    <a:p>
                      <a:pPr algn="l" fontAlgn="ctr"/>
                      <a:r>
                        <a:rPr lang="en-GB" sz="900" b="0" i="0" u="none" strike="noStrike" dirty="0">
                          <a:solidFill>
                            <a:srgbClr val="404040"/>
                          </a:solidFill>
                          <a:latin typeface="+mn-lt"/>
                          <a:cs typeface="Arial" pitchFamily="34" charset="0"/>
                        </a:rPr>
                        <a:t>Settlement - Free delivery available</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5"/>
                  </a:ext>
                </a:extLst>
              </a:tr>
              <a:tr h="90021">
                <a:tc>
                  <a:txBody>
                    <a:bodyPr/>
                    <a:lstStyle/>
                    <a:p>
                      <a:pPr algn="l" fontAlgn="ctr"/>
                      <a:r>
                        <a:rPr lang="en-US" sz="900" b="0" i="0" u="none" strike="noStrike" dirty="0">
                          <a:solidFill>
                            <a:srgbClr val="404040"/>
                          </a:solidFill>
                          <a:latin typeface="+mn-lt"/>
                          <a:cs typeface="Arial" pitchFamily="34" charset="0"/>
                        </a:rPr>
                        <a:t>Custody - Omnibus account facilities available to international investors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6"/>
                  </a:ext>
                </a:extLst>
              </a:tr>
              <a:tr h="90021">
                <a:tc>
                  <a:txBody>
                    <a:bodyPr/>
                    <a:lstStyle/>
                    <a:p>
                      <a:pPr algn="l" fontAlgn="ctr"/>
                      <a:r>
                        <a:rPr lang="en-GB" sz="900" b="1" i="0" u="none" strike="noStrike" dirty="0">
                          <a:solidFill>
                            <a:srgbClr val="404040"/>
                          </a:solidFill>
                          <a:latin typeface="+mn-lt"/>
                          <a:cs typeface="Arial" pitchFamily="34" charset="0"/>
                        </a:rPr>
                        <a:t>Dealing Landscape</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7"/>
                  </a:ext>
                </a:extLst>
              </a:tr>
              <a:tr h="90021">
                <a:tc>
                  <a:txBody>
                    <a:bodyPr/>
                    <a:lstStyle/>
                    <a:p>
                      <a:pPr algn="l" fontAlgn="ctr"/>
                      <a:r>
                        <a:rPr lang="en-US" sz="900" b="0" i="0" u="none" strike="noStrike" dirty="0">
                          <a:solidFill>
                            <a:srgbClr val="404040"/>
                          </a:solidFill>
                          <a:latin typeface="+mn-lt"/>
                          <a:cs typeface="Arial" pitchFamily="34" charset="0"/>
                        </a:rPr>
                        <a:t>Brokerage - Sufficient competition to ensure high quality broker services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8"/>
                  </a:ext>
                </a:extLst>
              </a:tr>
              <a:tr h="90021">
                <a:tc>
                  <a:txBody>
                    <a:bodyPr/>
                    <a:lstStyle/>
                    <a:p>
                      <a:pPr algn="l" fontAlgn="ctr"/>
                      <a:r>
                        <a:rPr lang="en-US" sz="900" b="0" i="0" u="none" strike="noStrike" dirty="0">
                          <a:solidFill>
                            <a:srgbClr val="404040"/>
                          </a:solidFill>
                          <a:latin typeface="+mn-lt"/>
                          <a:cs typeface="Arial" pitchFamily="34" charset="0"/>
                        </a:rPr>
                        <a:t>Liquidity - Sufficient broad market liquidity to support sizeable global investment</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19"/>
                  </a:ext>
                </a:extLst>
              </a:tr>
              <a:tr h="90021">
                <a:tc>
                  <a:txBody>
                    <a:bodyPr/>
                    <a:lstStyle/>
                    <a:p>
                      <a:pPr algn="l" fontAlgn="ctr"/>
                      <a:r>
                        <a:rPr lang="en-US" sz="900" b="0" i="0" u="none" strike="noStrike" dirty="0">
                          <a:solidFill>
                            <a:srgbClr val="404040"/>
                          </a:solidFill>
                          <a:latin typeface="+mn-lt"/>
                          <a:cs typeface="Arial" pitchFamily="34" charset="0"/>
                        </a:rPr>
                        <a:t>Transaction costs - implicit and explicit costs to be reasonable and competitive</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0"/>
                  </a:ext>
                </a:extLst>
              </a:tr>
              <a:tr h="90021">
                <a:tc>
                  <a:txBody>
                    <a:bodyPr/>
                    <a:lstStyle/>
                    <a:p>
                      <a:pPr algn="l" fontAlgn="ctr"/>
                      <a:r>
                        <a:rPr lang="en-GB" sz="900" b="0" i="0" u="none" strike="noStrike" dirty="0" smtClean="0">
                          <a:solidFill>
                            <a:srgbClr val="404040"/>
                          </a:solidFill>
                          <a:latin typeface="+mn-lt"/>
                          <a:cs typeface="Arial" pitchFamily="34" charset="0"/>
                        </a:rPr>
                        <a:t>Stock Lending is permitted</a:t>
                      </a:r>
                      <a:endParaRPr lang="en-GB" sz="900" b="0" i="0" u="none" strike="noStrike" dirty="0">
                        <a:solidFill>
                          <a:srgbClr val="404040"/>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smtClean="0">
                          <a:solidFill>
                            <a:schemeClr val="accent6"/>
                          </a:solidFill>
                          <a:latin typeface="+mn-lt"/>
                          <a:cs typeface="Arial" pitchFamily="34" charset="0"/>
                        </a:rPr>
                        <a:t>X</a:t>
                      </a:r>
                      <a:endParaRPr lang="en-GB" sz="800" b="1" i="0" u="none" strike="noStrike" dirty="0">
                        <a:solidFill>
                          <a:schemeClr val="accent6"/>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endParaRPr lang="en-GB" sz="800" b="1" i="0" u="none" strike="noStrike" dirty="0">
                        <a:solidFill>
                          <a:schemeClr val="accent6"/>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endParaRPr lang="en-GB" sz="800" b="1" i="0" u="none" strike="noStrike" dirty="0">
                        <a:solidFill>
                          <a:schemeClr val="accent6"/>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endParaRPr lang="en-GB" sz="800" b="1" i="0" u="none" strike="noStrike" dirty="0">
                        <a:solidFill>
                          <a:schemeClr val="accent6"/>
                        </a:solidFill>
                        <a:latin typeface="+mn-lt"/>
                        <a:cs typeface="Arial" pitchFamily="34" charset="0"/>
                      </a:endParaRP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1"/>
                  </a:ext>
                </a:extLst>
              </a:tr>
              <a:tr h="90021">
                <a:tc>
                  <a:txBody>
                    <a:bodyPr/>
                    <a:lstStyle/>
                    <a:p>
                      <a:pPr algn="l" fontAlgn="ctr"/>
                      <a:r>
                        <a:rPr lang="en-GB" sz="900" b="0" i="0" u="none" strike="noStrike" dirty="0">
                          <a:solidFill>
                            <a:srgbClr val="404040"/>
                          </a:solidFill>
                          <a:latin typeface="+mn-lt"/>
                          <a:cs typeface="Arial" pitchFamily="34" charset="0"/>
                        </a:rPr>
                        <a:t>Short sales permitted</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2"/>
                  </a:ext>
                </a:extLst>
              </a:tr>
              <a:tr h="90021">
                <a:tc>
                  <a:txBody>
                    <a:bodyPr/>
                    <a:lstStyle/>
                    <a:p>
                      <a:pPr algn="l" fontAlgn="ctr"/>
                      <a:r>
                        <a:rPr lang="en-GB" sz="900" b="0" i="0" u="none" strike="noStrike" dirty="0">
                          <a:solidFill>
                            <a:srgbClr val="404040"/>
                          </a:solidFill>
                          <a:latin typeface="+mn-lt"/>
                          <a:cs typeface="Arial" pitchFamily="34" charset="0"/>
                        </a:rPr>
                        <a:t>Off-exchange transactions permitted</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3"/>
                  </a:ext>
                </a:extLst>
              </a:tr>
              <a:tr h="90021">
                <a:tc>
                  <a:txBody>
                    <a:bodyPr/>
                    <a:lstStyle/>
                    <a:p>
                      <a:pPr algn="l" fontAlgn="ctr"/>
                      <a:r>
                        <a:rPr lang="en-GB" sz="900" b="0" i="0" u="none" strike="noStrike" dirty="0">
                          <a:solidFill>
                            <a:srgbClr val="404040"/>
                          </a:solidFill>
                          <a:latin typeface="+mn-lt"/>
                          <a:cs typeface="Arial" pitchFamily="34" charset="0"/>
                        </a:rPr>
                        <a:t>Efficient trading mechanism</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4"/>
                  </a:ext>
                </a:extLst>
              </a:tr>
              <a:tr h="90021">
                <a:tc>
                  <a:txBody>
                    <a:bodyPr/>
                    <a:lstStyle/>
                    <a:p>
                      <a:pPr algn="l" fontAlgn="ctr"/>
                      <a:r>
                        <a:rPr lang="en-US" sz="900" b="0" i="0" u="none" strike="noStrike" dirty="0">
                          <a:solidFill>
                            <a:srgbClr val="404040"/>
                          </a:solidFill>
                          <a:latin typeface="+mn-lt"/>
                          <a:cs typeface="Arial" pitchFamily="34" charset="0"/>
                        </a:rPr>
                        <a:t>Transparency - market depth information / visibility and timely trade reporting process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5"/>
                  </a:ext>
                </a:extLst>
              </a:tr>
              <a:tr h="90021">
                <a:tc>
                  <a:txBody>
                    <a:bodyPr/>
                    <a:lstStyle/>
                    <a:p>
                      <a:pPr algn="l" fontAlgn="ctr"/>
                      <a:r>
                        <a:rPr lang="en-GB" sz="900" b="1" i="0" u="none" strike="noStrike" dirty="0">
                          <a:solidFill>
                            <a:srgbClr val="404040"/>
                          </a:solidFill>
                          <a:latin typeface="+mn-lt"/>
                          <a:cs typeface="Arial" pitchFamily="34" charset="0"/>
                        </a:rPr>
                        <a:t>Derivatives</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9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9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9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9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6"/>
                  </a:ext>
                </a:extLst>
              </a:tr>
              <a:tr h="90021">
                <a:tc>
                  <a:txBody>
                    <a:bodyPr/>
                    <a:lstStyle/>
                    <a:p>
                      <a:pPr algn="l" fontAlgn="ctr"/>
                      <a:r>
                        <a:rPr lang="en-GB" sz="900" b="0" i="0" u="none" strike="noStrike" dirty="0">
                          <a:solidFill>
                            <a:srgbClr val="404040"/>
                          </a:solidFill>
                          <a:latin typeface="+mn-lt"/>
                          <a:cs typeface="Arial" pitchFamily="34" charset="0"/>
                        </a:rPr>
                        <a:t>Developed Derivatives Market</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chemeClr val="accent6"/>
                          </a:solidFill>
                          <a:latin typeface="+mn-lt"/>
                          <a:cs typeface="Arial" pitchFamily="34" charset="0"/>
                        </a:rPr>
                        <a:t>X</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tc>
                  <a:txBody>
                    <a:bodyPr/>
                    <a:lstStyle/>
                    <a:p>
                      <a:pPr algn="ctr" fontAlgn="ctr"/>
                      <a:r>
                        <a:rPr lang="en-GB" sz="800" b="1" i="0" u="none" strike="noStrike" dirty="0">
                          <a:solidFill>
                            <a:schemeClr val="accent6"/>
                          </a:solidFill>
                          <a:latin typeface="+mn-lt"/>
                          <a:cs typeface="Arial" pitchFamily="34" charset="0"/>
                        </a:rPr>
                        <a:t> </a:t>
                      </a:r>
                    </a:p>
                  </a:txBody>
                  <a:tcPr marL="18288" marR="18288" marT="18288"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xmlns="" val="10027"/>
                  </a:ext>
                </a:extLst>
              </a:tr>
            </a:tbl>
          </a:graphicData>
        </a:graphic>
      </p:graphicFrame>
    </p:spTree>
    <p:extLst>
      <p:ext uri="{BB962C8B-B14F-4D97-AF65-F5344CB8AC3E}">
        <p14:creationId xmlns:p14="http://schemas.microsoft.com/office/powerpoint/2010/main" val="53303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Definitions </a:t>
            </a:r>
            <a:r>
              <a:rPr lang="en-US" dirty="0"/>
              <a:t>of </a:t>
            </a:r>
            <a:r>
              <a:rPr lang="en-US" dirty="0" smtClean="0"/>
              <a:t>Economic/Market Status</a:t>
            </a:r>
            <a:endParaRPr lang="en-US" dirty="0"/>
          </a:p>
        </p:txBody>
      </p:sp>
      <p:graphicFrame>
        <p:nvGraphicFramePr>
          <p:cNvPr id="5" name="Group 109"/>
          <p:cNvGraphicFramePr>
            <a:graphicFrameLocks/>
          </p:cNvGraphicFramePr>
          <p:nvPr>
            <p:extLst>
              <p:ext uri="{D42A27DB-BD31-4B8C-83A1-F6EECF244321}">
                <p14:modId xmlns:p14="http://schemas.microsoft.com/office/powerpoint/2010/main" val="2474305329"/>
              </p:ext>
            </p:extLst>
          </p:nvPr>
        </p:nvGraphicFramePr>
        <p:xfrm>
          <a:off x="457200" y="1421667"/>
          <a:ext cx="8229600" cy="4328160"/>
        </p:xfrm>
        <a:graphic>
          <a:graphicData uri="http://schemas.openxmlformats.org/drawingml/2006/table">
            <a:tbl>
              <a:tblPr/>
              <a:tblGrid>
                <a:gridCol w="1105786">
                  <a:extLst>
                    <a:ext uri="{9D8B030D-6E8A-4147-A177-3AD203B41FA5}">
                      <a16:colId xmlns:a16="http://schemas.microsoft.com/office/drawing/2014/main" xmlns="" val="20000"/>
                    </a:ext>
                  </a:extLst>
                </a:gridCol>
                <a:gridCol w="3017640">
                  <a:extLst>
                    <a:ext uri="{9D8B030D-6E8A-4147-A177-3AD203B41FA5}">
                      <a16:colId xmlns:a16="http://schemas.microsoft.com/office/drawing/2014/main" xmlns="" val="20001"/>
                    </a:ext>
                  </a:extLst>
                </a:gridCol>
                <a:gridCol w="2053087">
                  <a:extLst>
                    <a:ext uri="{9D8B030D-6E8A-4147-A177-3AD203B41FA5}">
                      <a16:colId xmlns:a16="http://schemas.microsoft.com/office/drawing/2014/main" xmlns="" val="20002"/>
                    </a:ext>
                  </a:extLst>
                </a:gridCol>
                <a:gridCol w="2053087">
                  <a:extLst>
                    <a:ext uri="{9D8B030D-6E8A-4147-A177-3AD203B41FA5}">
                      <a16:colId xmlns:a16="http://schemas.microsoft.com/office/drawing/2014/main" xmlns="" val="20003"/>
                    </a:ext>
                  </a:extLst>
                </a:gridCol>
              </a:tblGrid>
              <a:tr h="0">
                <a:tc>
                  <a:txBody>
                    <a:bodyPr/>
                    <a:lstStyle/>
                    <a:p>
                      <a:pPr marL="0" marR="0" lvl="0" indent="0" algn="l"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Category</a:t>
                      </a:r>
                    </a:p>
                  </a:txBody>
                  <a:tcPr marT="91440" marB="9144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Definitions of Economic Status</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Quality of Markets Criteria</a:t>
                      </a:r>
                    </a:p>
                  </a:txBody>
                  <a:tcPr marT="91440" marB="9144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Other Entry Requirements</a:t>
                      </a:r>
                    </a:p>
                  </a:txBody>
                  <a:tcPr marT="91440" marB="9144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0">
                <a:tc>
                  <a:txBody>
                    <a:bodyPr/>
                    <a:lstStyle/>
                    <a:p>
                      <a:pPr marL="0" marR="0" lvl="0" indent="0" algn="l"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Developed</a:t>
                      </a:r>
                    </a:p>
                  </a:txBody>
                  <a:tcPr marT="91440" marB="9144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Tx/>
                        <a:buNone/>
                        <a:tabLst>
                          <a:tab pos="568325" algn="l"/>
                          <a:tab pos="860425" algn="l"/>
                          <a:tab pos="1138238" algn="l"/>
                          <a:tab pos="1433513" algn="l"/>
                          <a:tab pos="1711325" algn="l"/>
                          <a:tab pos="1997075" algn="l"/>
                        </a:tabLst>
                      </a:pPr>
                      <a:r>
                        <a:rPr lang="en-US" sz="1400" b="1" kern="1200" dirty="0" smtClean="0">
                          <a:solidFill>
                            <a:srgbClr val="541832"/>
                          </a:solidFill>
                          <a:latin typeface="+mn-lt"/>
                          <a:ea typeface="+mn-ea"/>
                          <a:cs typeface="+mn-cs"/>
                        </a:rPr>
                        <a:t>High Income GNI countries with developed market infrastructures</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Passes 21 of 21 </a:t>
                      </a:r>
                      <a:br>
                        <a:rPr lang="en-US" sz="1400" b="0" kern="1200" dirty="0" smtClean="0">
                          <a:solidFill>
                            <a:srgbClr val="404040"/>
                          </a:solidFill>
                          <a:latin typeface="+mn-lt"/>
                          <a:ea typeface="+mn-ea"/>
                          <a:cs typeface="+mn-cs"/>
                        </a:rPr>
                      </a:br>
                      <a:r>
                        <a:rPr lang="en-US" sz="1400" b="0" kern="1200" dirty="0" smtClean="0">
                          <a:solidFill>
                            <a:srgbClr val="404040"/>
                          </a:solidFill>
                          <a:latin typeface="+mn-lt"/>
                          <a:ea typeface="+mn-ea"/>
                          <a:cs typeface="+mn-cs"/>
                        </a:rPr>
                        <a:t>Q of M Criteria</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Quality of Markets only</a:t>
                      </a:r>
                    </a:p>
                  </a:txBody>
                  <a:tcPr marT="91440" marB="9144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a:txBody>
                    <a:bodyPr/>
                    <a:lstStyle/>
                    <a:p>
                      <a:pPr marL="0" marR="0" lvl="0" indent="0" algn="l"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Advanced Emerging</a:t>
                      </a:r>
                    </a:p>
                  </a:txBody>
                  <a:tcPr marT="91440" marB="9144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Tx/>
                        <a:buNone/>
                        <a:tabLst>
                          <a:tab pos="568325" algn="l"/>
                          <a:tab pos="860425" algn="l"/>
                          <a:tab pos="1138238" algn="l"/>
                          <a:tab pos="1433513" algn="l"/>
                          <a:tab pos="1711325" algn="l"/>
                          <a:tab pos="1997075" algn="l"/>
                        </a:tabLst>
                      </a:pPr>
                      <a:r>
                        <a:rPr lang="en-US" sz="1400" b="1" kern="1200" dirty="0" smtClean="0">
                          <a:solidFill>
                            <a:srgbClr val="541832"/>
                          </a:solidFill>
                          <a:latin typeface="+mn-lt"/>
                          <a:ea typeface="+mn-ea"/>
                          <a:cs typeface="+mn-cs"/>
                        </a:rPr>
                        <a:t>Upper Middle Income GNI countries with advanced market infrastructures and High Income GNI countries with lesser developed market infrastructures</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Passes 15 of 21 </a:t>
                      </a:r>
                      <a:br>
                        <a:rPr lang="en-US" sz="1400" b="0" kern="1200" dirty="0" smtClean="0">
                          <a:solidFill>
                            <a:srgbClr val="404040"/>
                          </a:solidFill>
                          <a:latin typeface="+mn-lt"/>
                          <a:ea typeface="+mn-ea"/>
                          <a:cs typeface="+mn-cs"/>
                        </a:rPr>
                      </a:br>
                      <a:r>
                        <a:rPr lang="en-US" sz="1400" b="0" kern="1200" dirty="0" smtClean="0">
                          <a:solidFill>
                            <a:srgbClr val="404040"/>
                          </a:solidFill>
                          <a:latin typeface="+mn-lt"/>
                          <a:ea typeface="+mn-ea"/>
                          <a:cs typeface="+mn-cs"/>
                        </a:rPr>
                        <a:t>Q of M Criteria</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endParaRPr lang="en-US" sz="1400" b="0" kern="1200" dirty="0" smtClean="0">
                        <a:solidFill>
                          <a:srgbClr val="404040"/>
                        </a:solidFill>
                        <a:latin typeface="+mn-lt"/>
                        <a:ea typeface="+mn-ea"/>
                        <a:cs typeface="+mn-cs"/>
                      </a:endParaRPr>
                    </a:p>
                  </a:txBody>
                  <a:tcPr marT="91440" marB="9144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0">
                <a:tc>
                  <a:txBody>
                    <a:bodyPr/>
                    <a:lstStyle/>
                    <a:p>
                      <a:pPr marL="0" marR="0" lvl="0" indent="0" algn="l"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Secondary</a:t>
                      </a:r>
                    </a:p>
                    <a:p>
                      <a:pPr marL="0" marR="0" lvl="0" indent="0" algn="l"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Emerging</a:t>
                      </a:r>
                    </a:p>
                  </a:txBody>
                  <a:tcPr marT="91440" marB="9144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Tx/>
                        <a:buNone/>
                        <a:tabLst>
                          <a:tab pos="568325" algn="l"/>
                          <a:tab pos="860425" algn="l"/>
                          <a:tab pos="1138238" algn="l"/>
                          <a:tab pos="1433513" algn="l"/>
                          <a:tab pos="1711325" algn="l"/>
                          <a:tab pos="1997075" algn="l"/>
                        </a:tabLst>
                      </a:pPr>
                      <a:r>
                        <a:rPr lang="en-US" sz="1400" b="1" kern="1200" dirty="0" smtClean="0">
                          <a:solidFill>
                            <a:srgbClr val="541832"/>
                          </a:solidFill>
                          <a:latin typeface="+mn-lt"/>
                          <a:ea typeface="+mn-ea"/>
                          <a:cs typeface="+mn-cs"/>
                        </a:rPr>
                        <a:t>Lower Middle countries with reasonable market infrastructures and Upper Middle Income GNI countries with lesser developed market infrastructures</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Passes 9 of 21 </a:t>
                      </a:r>
                      <a:br>
                        <a:rPr lang="en-US" sz="1400" b="0" kern="1200" dirty="0" smtClean="0">
                          <a:solidFill>
                            <a:srgbClr val="404040"/>
                          </a:solidFill>
                          <a:latin typeface="+mn-lt"/>
                          <a:ea typeface="+mn-ea"/>
                          <a:cs typeface="+mn-cs"/>
                        </a:rPr>
                      </a:br>
                      <a:r>
                        <a:rPr lang="en-US" sz="1400" b="0" kern="1200" dirty="0" smtClean="0">
                          <a:solidFill>
                            <a:srgbClr val="404040"/>
                          </a:solidFill>
                          <a:latin typeface="+mn-lt"/>
                          <a:ea typeface="+mn-ea"/>
                          <a:cs typeface="+mn-cs"/>
                        </a:rPr>
                        <a:t>Q of M Criteria</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Minimum 3 eligible companies</a:t>
                      </a:r>
                    </a:p>
                  </a:txBody>
                  <a:tcPr marT="91440" marB="9144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0">
                <a:tc>
                  <a:txBody>
                    <a:bodyPr/>
                    <a:lstStyle/>
                    <a:p>
                      <a:pPr marL="0" marR="0" lvl="0" indent="0" algn="l" defTabSz="914400" rtl="0" eaLnBrk="0" fontAlgn="base" latinLnBrk="0" hangingPunct="0">
                        <a:lnSpc>
                          <a:spcPct val="100000"/>
                        </a:lnSpc>
                        <a:spcBef>
                          <a:spcPct val="20000"/>
                        </a:spcBef>
                        <a:spcAft>
                          <a:spcPct val="0"/>
                        </a:spcAft>
                        <a:buClr>
                          <a:srgbClr val="072F67"/>
                        </a:buClr>
                        <a:buSzTx/>
                        <a:buFontTx/>
                        <a:buNone/>
                        <a:tabLst>
                          <a:tab pos="568325" algn="l"/>
                          <a:tab pos="860425" algn="l"/>
                          <a:tab pos="1138238" algn="l"/>
                          <a:tab pos="1433513" algn="l"/>
                          <a:tab pos="1711325" algn="l"/>
                          <a:tab pos="1997075" algn="l"/>
                        </a:tabLst>
                      </a:pPr>
                      <a:r>
                        <a:rPr kumimoji="0" lang="en-US" sz="1400" b="0" i="0" u="none" strike="noStrike" cap="none" normalizeH="0" baseline="0" dirty="0" smtClean="0">
                          <a:ln>
                            <a:noFill/>
                          </a:ln>
                          <a:solidFill>
                            <a:srgbClr val="404040"/>
                          </a:solidFill>
                          <a:effectLst/>
                          <a:latin typeface="Arial" panose="020B0604020202020204" pitchFamily="34" charset="0"/>
                          <a:cs typeface="Arial" panose="020B0604020202020204" pitchFamily="34" charset="0"/>
                        </a:rPr>
                        <a:t>Frontier</a:t>
                      </a:r>
                    </a:p>
                  </a:txBody>
                  <a:tcPr marT="91440" marB="91440"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Tx/>
                        <a:buNone/>
                        <a:tabLst>
                          <a:tab pos="568325" algn="l"/>
                          <a:tab pos="860425" algn="l"/>
                          <a:tab pos="1138238" algn="l"/>
                          <a:tab pos="1433513" algn="l"/>
                          <a:tab pos="1711325" algn="l"/>
                          <a:tab pos="1997075" algn="l"/>
                        </a:tabLst>
                      </a:pPr>
                      <a:r>
                        <a:rPr lang="en-US" sz="1400" b="1" kern="1200" dirty="0" smtClean="0">
                          <a:solidFill>
                            <a:srgbClr val="541832"/>
                          </a:solidFill>
                          <a:latin typeface="+mn-lt"/>
                          <a:ea typeface="+mn-ea"/>
                          <a:cs typeface="+mn-cs"/>
                        </a:rPr>
                        <a:t>Restricted emerging markets</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Passes 5 of 21 </a:t>
                      </a:r>
                      <a:br>
                        <a:rPr lang="en-US" sz="1400" b="0" kern="1200" dirty="0" smtClean="0">
                          <a:solidFill>
                            <a:srgbClr val="404040"/>
                          </a:solidFill>
                          <a:latin typeface="+mn-lt"/>
                          <a:ea typeface="+mn-ea"/>
                          <a:cs typeface="+mn-cs"/>
                        </a:rPr>
                      </a:br>
                      <a:r>
                        <a:rPr lang="en-US" sz="1400" b="0" kern="1200" dirty="0" smtClean="0">
                          <a:solidFill>
                            <a:srgbClr val="404040"/>
                          </a:solidFill>
                          <a:latin typeface="+mn-lt"/>
                          <a:ea typeface="+mn-ea"/>
                          <a:cs typeface="+mn-cs"/>
                        </a:rPr>
                        <a:t>Q of M Criteria</a:t>
                      </a:r>
                    </a:p>
                  </a:txBody>
                  <a:tcPr marT="91440" marB="9144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900"/>
                        </a:spcAft>
                        <a:buClr>
                          <a:schemeClr val="accent1"/>
                        </a:buClr>
                        <a:buSzTx/>
                        <a:buFont typeface="Arial" panose="020B0604020202020204" pitchFamily="34" charset="0"/>
                        <a:buNone/>
                        <a:tabLst>
                          <a:tab pos="568325" algn="l"/>
                          <a:tab pos="860425" algn="l"/>
                          <a:tab pos="1138238" algn="l"/>
                          <a:tab pos="1433513" algn="l"/>
                          <a:tab pos="1711325" algn="l"/>
                          <a:tab pos="1997075" algn="l"/>
                        </a:tabLst>
                      </a:pPr>
                      <a:r>
                        <a:rPr lang="en-US" sz="1400" b="0" kern="1200" dirty="0" smtClean="0">
                          <a:solidFill>
                            <a:srgbClr val="404040"/>
                          </a:solidFill>
                          <a:latin typeface="+mn-lt"/>
                          <a:ea typeface="+mn-ea"/>
                          <a:cs typeface="+mn-cs"/>
                        </a:rPr>
                        <a:t>Minimum 3 eligible companies</a:t>
                      </a:r>
                    </a:p>
                  </a:txBody>
                  <a:tcPr marT="91440" marB="9144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3904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935" y="166977"/>
            <a:ext cx="5940942" cy="608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158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276" y="463681"/>
            <a:ext cx="5940000" cy="461665"/>
          </a:xfrm>
        </p:spPr>
        <p:txBody>
          <a:bodyPr/>
          <a:lstStyle/>
          <a:p>
            <a:r>
              <a:rPr lang="en-GB" sz="2700" dirty="0" smtClean="0"/>
              <a:t>London Stock Exchange Group</a:t>
            </a:r>
            <a:r>
              <a:rPr lang="en-GB" dirty="0" smtClean="0"/>
              <a:t/>
            </a:r>
            <a:br>
              <a:rPr lang="en-GB" dirty="0" smtClean="0"/>
            </a:br>
            <a:r>
              <a:rPr lang="en-GB" sz="2000" b="0" dirty="0"/>
              <a:t>Building stable, trusted markets since 1801</a:t>
            </a:r>
          </a:p>
        </p:txBody>
      </p:sp>
      <p:sp>
        <p:nvSpPr>
          <p:cNvPr id="83" name="Rectangle 82"/>
          <p:cNvSpPr/>
          <p:nvPr/>
        </p:nvSpPr>
        <p:spPr>
          <a:xfrm>
            <a:off x="179511" y="6093296"/>
            <a:ext cx="2945341" cy="215423"/>
          </a:xfrm>
          <a:prstGeom prst="rect">
            <a:avLst/>
          </a:prstGeom>
        </p:spPr>
        <p:txBody>
          <a:bodyPr wrap="square" lIns="91422" tIns="45710" rIns="91422" bIns="45710">
            <a:spAutoFit/>
          </a:bodyPr>
          <a:lstStyle/>
          <a:p>
            <a:pPr defTabSz="914222"/>
            <a:r>
              <a:rPr lang="en-GB" sz="800" dirty="0">
                <a:solidFill>
                  <a:srgbClr val="808080"/>
                </a:solidFill>
              </a:rPr>
              <a:t>Selected LSEG business lines and areas of </a:t>
            </a:r>
            <a:r>
              <a:rPr lang="en-GB" sz="800" dirty="0" smtClean="0">
                <a:solidFill>
                  <a:srgbClr val="808080"/>
                </a:solidFill>
              </a:rPr>
              <a:t>focus</a:t>
            </a:r>
            <a:endParaRPr lang="en-GB" sz="800" dirty="0">
              <a:solidFill>
                <a:srgbClr val="808080"/>
              </a:solidFill>
            </a:endParaRPr>
          </a:p>
        </p:txBody>
      </p:sp>
      <p:cxnSp>
        <p:nvCxnSpPr>
          <p:cNvPr id="90" name="Straight Connector 89"/>
          <p:cNvCxnSpPr/>
          <p:nvPr/>
        </p:nvCxnSpPr>
        <p:spPr>
          <a:xfrm>
            <a:off x="5220072" y="4114991"/>
            <a:ext cx="1152128" cy="6613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712455" y="4048622"/>
            <a:ext cx="1363390" cy="768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573633" y="1869891"/>
            <a:ext cx="0" cy="115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3" name="Chart 32"/>
          <p:cNvGraphicFramePr>
            <a:graphicFrameLocks/>
          </p:cNvGraphicFramePr>
          <p:nvPr>
            <p:extLst>
              <p:ext uri="{D42A27DB-BD31-4B8C-83A1-F6EECF244321}">
                <p14:modId xmlns:p14="http://schemas.microsoft.com/office/powerpoint/2010/main" val="1264851159"/>
              </p:ext>
            </p:extLst>
          </p:nvPr>
        </p:nvGraphicFramePr>
        <p:xfrm>
          <a:off x="2419901" y="1583761"/>
          <a:ext cx="4304198" cy="432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a:graphicFrameLocks/>
          </p:cNvGraphicFramePr>
          <p:nvPr>
            <p:extLst>
              <p:ext uri="{D42A27DB-BD31-4B8C-83A1-F6EECF244321}">
                <p14:modId xmlns:p14="http://schemas.microsoft.com/office/powerpoint/2010/main" val="1217436519"/>
              </p:ext>
            </p:extLst>
          </p:nvPr>
        </p:nvGraphicFramePr>
        <p:xfrm>
          <a:off x="3762000" y="2934001"/>
          <a:ext cx="1620000"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a:xfrm rot="17659123">
            <a:off x="2223041" y="2403142"/>
            <a:ext cx="2736000" cy="1760400"/>
          </a:xfrm>
          <a:prstGeom prst="rect">
            <a:avLst/>
          </a:prstGeom>
          <a:noFill/>
        </p:spPr>
        <p:txBody>
          <a:bodyPr wrap="none" lIns="91440" tIns="45720" rIns="91440" bIns="45720">
            <a:prstTxWarp prst="textArchUp">
              <a:avLst>
                <a:gd name="adj" fmla="val 11721292"/>
              </a:avLst>
            </a:prstTxWarp>
            <a:spAutoFit/>
          </a:bodyPr>
          <a:lstStyle/>
          <a:p>
            <a:pPr algn="ctr"/>
            <a:r>
              <a:rPr lang="en-US" sz="1200" b="1" dirty="0" smtClean="0">
                <a:ln w="12700">
                  <a:noFill/>
                  <a:prstDash val="solid"/>
                </a:ln>
                <a:solidFill>
                  <a:srgbClr val="16202C"/>
                </a:solidFill>
              </a:rPr>
              <a:t>Information Services</a:t>
            </a:r>
            <a:endParaRPr lang="en-US" sz="1200" b="1" dirty="0">
              <a:ln w="12700">
                <a:noFill/>
                <a:prstDash val="solid"/>
              </a:ln>
              <a:solidFill>
                <a:srgbClr val="16202C"/>
              </a:solidFill>
            </a:endParaRPr>
          </a:p>
        </p:txBody>
      </p:sp>
      <p:pic>
        <p:nvPicPr>
          <p:cNvPr id="3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767" y="5130006"/>
            <a:ext cx="596466" cy="28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741" y="4176049"/>
            <a:ext cx="39687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6126" y="3836469"/>
            <a:ext cx="603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755" y="3624418"/>
            <a:ext cx="9080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descr="R:\xDepartment\Generic\Events_Photos\MARKETING CAMPAIGNS &amp; MATERIALS\BRAND ASSETS\Logos\LSE\jpeg, png and gif\jpgs\LSE_logo_RGB_WB - 350 pix.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4528" y="2111880"/>
            <a:ext cx="697537" cy="20726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mage result for borsa italiana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0201" y="2405120"/>
            <a:ext cx="750456" cy="14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Image result for tradecho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11486" y="4038932"/>
            <a:ext cx="781945" cy="15211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2" descr="Image result for turquoise lse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90326" y="2632701"/>
            <a:ext cx="798314" cy="175532"/>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6" descr="Image result for eurotlx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01567" y="3626962"/>
            <a:ext cx="517382" cy="326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bond.lseg.stockex.local/image/journal/article?img_id=25324976&amp;t=149148768976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20131" y="2358714"/>
            <a:ext cx="828092" cy="28449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41221" y="2725620"/>
            <a:ext cx="490240" cy="47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75"/>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7497" b="10981"/>
          <a:stretch/>
        </p:blipFill>
        <p:spPr bwMode="auto">
          <a:xfrm>
            <a:off x="5708545" y="3330083"/>
            <a:ext cx="539951" cy="210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76"/>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05459" y="3133781"/>
            <a:ext cx="884165" cy="110330"/>
          </a:xfrm>
          <a:prstGeom prst="rect">
            <a:avLst/>
          </a:prstGeom>
          <a:noFill/>
          <a:ln>
            <a:noFill/>
          </a:ln>
          <a:extLst/>
        </p:spPr>
      </p:pic>
      <p:pic>
        <p:nvPicPr>
          <p:cNvPr id="78" name="Picture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8230" y="2124233"/>
            <a:ext cx="28575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600752" y="4696785"/>
            <a:ext cx="1942497" cy="213178"/>
            <a:chOff x="3573392" y="4669816"/>
            <a:chExt cx="1942497" cy="213178"/>
          </a:xfrm>
        </p:grpSpPr>
        <p:pic>
          <p:nvPicPr>
            <p:cNvPr id="38" name="Picture 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4689789"/>
              <a:ext cx="943889" cy="19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73392" y="4669816"/>
              <a:ext cx="864096" cy="19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0" name="Picture 18" descr="Image result for lseg technology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34008" y="3624007"/>
            <a:ext cx="891787" cy="239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rgahrama\AppData\Local\Microsoft\windows\Temporary Internet Files\Content.Outlook\NK9KIDJD\MTS_16_Core_RGB.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337507" y="2894205"/>
            <a:ext cx="671491" cy="153604"/>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p:cNvSpPr/>
          <p:nvPr/>
        </p:nvSpPr>
        <p:spPr>
          <a:xfrm rot="3905192">
            <a:off x="4204013" y="2418602"/>
            <a:ext cx="2737296" cy="1759118"/>
          </a:xfrm>
          <a:prstGeom prst="rect">
            <a:avLst/>
          </a:prstGeom>
          <a:noFill/>
        </p:spPr>
        <p:txBody>
          <a:bodyPr wrap="none" lIns="91440" tIns="45720" rIns="91440" bIns="45720">
            <a:prstTxWarp prst="textArchUp">
              <a:avLst/>
            </a:prstTxWarp>
            <a:spAutoFit/>
          </a:bodyPr>
          <a:lstStyle/>
          <a:p>
            <a:pPr algn="ctr"/>
            <a:r>
              <a:rPr lang="en-US" sz="1200" b="1" dirty="0" smtClean="0">
                <a:ln w="12700">
                  <a:noFill/>
                  <a:prstDash val="solid"/>
                </a:ln>
                <a:solidFill>
                  <a:srgbClr val="16202C"/>
                </a:solidFill>
              </a:rPr>
              <a:t>Capital Markets</a:t>
            </a:r>
            <a:endParaRPr lang="en-US" sz="1200" b="1" dirty="0">
              <a:ln w="12700">
                <a:noFill/>
                <a:prstDash val="solid"/>
              </a:ln>
              <a:solidFill>
                <a:srgbClr val="16202C"/>
              </a:solidFill>
            </a:endParaRPr>
          </a:p>
        </p:txBody>
      </p:sp>
      <p:sp>
        <p:nvSpPr>
          <p:cNvPr id="84" name="Rectangle 83"/>
          <p:cNvSpPr/>
          <p:nvPr/>
        </p:nvSpPr>
        <p:spPr>
          <a:xfrm>
            <a:off x="2450772" y="836712"/>
            <a:ext cx="4284476" cy="4923253"/>
          </a:xfrm>
          <a:prstGeom prst="rect">
            <a:avLst/>
          </a:prstGeom>
          <a:noFill/>
        </p:spPr>
        <p:txBody>
          <a:bodyPr wrap="none" lIns="91440" tIns="45720" rIns="91440" bIns="45720">
            <a:prstTxWarp prst="textArchDown">
              <a:avLst>
                <a:gd name="adj" fmla="val 875113"/>
              </a:avLst>
            </a:prstTxWarp>
            <a:spAutoFit/>
          </a:bodyPr>
          <a:lstStyle/>
          <a:p>
            <a:pPr algn="ctr"/>
            <a:r>
              <a:rPr lang="en-US" sz="1200" b="1" dirty="0" smtClean="0">
                <a:ln w="12700">
                  <a:noFill/>
                  <a:prstDash val="solid"/>
                </a:ln>
                <a:solidFill>
                  <a:srgbClr val="16202C"/>
                </a:solidFill>
              </a:rPr>
              <a:t>Post Trade Services</a:t>
            </a:r>
            <a:endParaRPr lang="en-US" sz="1200" b="1" dirty="0">
              <a:ln w="12700">
                <a:noFill/>
                <a:prstDash val="solid"/>
              </a:ln>
              <a:solidFill>
                <a:srgbClr val="16202C"/>
              </a:solidFill>
            </a:endParaRPr>
          </a:p>
        </p:txBody>
      </p:sp>
      <p:pic>
        <p:nvPicPr>
          <p:cNvPr id="17" name="Picture 1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04207" y="1563400"/>
            <a:ext cx="2343879" cy="548479"/>
          </a:xfrm>
          <a:prstGeom prst="rect">
            <a:avLst/>
          </a:prstGeom>
        </p:spPr>
      </p:pic>
    </p:spTree>
    <p:extLst>
      <p:ext uri="{BB962C8B-B14F-4D97-AF65-F5344CB8AC3E}">
        <p14:creationId xmlns:p14="http://schemas.microsoft.com/office/powerpoint/2010/main" val="332266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FTSE Russell Watch List countries</a:t>
            </a:r>
            <a:endParaRPr lang="en-GB" dirty="0"/>
          </a:p>
        </p:txBody>
      </p:sp>
      <p:sp>
        <p:nvSpPr>
          <p:cNvPr id="3" name="Text Placeholder 2"/>
          <p:cNvSpPr>
            <a:spLocks noGrp="1"/>
          </p:cNvSpPr>
          <p:nvPr>
            <p:ph type="body" sz="quarter" idx="12"/>
          </p:nvPr>
        </p:nvSpPr>
        <p:spPr/>
        <p:txBody>
          <a:bodyPr/>
          <a:lstStyle/>
          <a:p>
            <a:pPr lvl="0"/>
            <a:r>
              <a:rPr lang="en-GB" dirty="0"/>
              <a:t>China A-Shares: Possible inclusion as Secondary Emerging</a:t>
            </a:r>
          </a:p>
          <a:p>
            <a:pPr lvl="0"/>
            <a:r>
              <a:rPr lang="en-GB" dirty="0"/>
              <a:t>Iceland: Possible inclusion as Frontier</a:t>
            </a:r>
          </a:p>
          <a:p>
            <a:pPr lvl="0"/>
            <a:r>
              <a:rPr lang="en-GB" dirty="0"/>
              <a:t>Romania: Possible reclassification from Frontier to Secondary Emerging</a:t>
            </a:r>
          </a:p>
          <a:p>
            <a:pPr lvl="0"/>
            <a:r>
              <a:rPr lang="en-GB" dirty="0"/>
              <a:t>Saudi Arabia: Possible inclusion as Secondary </a:t>
            </a:r>
            <a:r>
              <a:rPr lang="en-GB" dirty="0" smtClean="0"/>
              <a:t>Emerging in March 2018</a:t>
            </a:r>
            <a:endParaRPr lang="en-GB" dirty="0"/>
          </a:p>
          <a:p>
            <a:endParaRPr lang="en-GB" dirty="0"/>
          </a:p>
        </p:txBody>
      </p:sp>
    </p:spTree>
    <p:extLst>
      <p:ext uri="{BB962C8B-B14F-4D97-AF65-F5344CB8AC3E}">
        <p14:creationId xmlns:p14="http://schemas.microsoft.com/office/powerpoint/2010/main" val="310263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714" y="561080"/>
            <a:ext cx="5553986" cy="1029182"/>
          </a:xfrm>
        </p:spPr>
        <p:txBody>
          <a:bodyPr/>
          <a:lstStyle/>
          <a:p>
            <a:r>
              <a:rPr lang="en-US" dirty="0" smtClean="0"/>
              <a:t>Contact </a:t>
            </a:r>
            <a:endParaRPr lang="en-US" dirty="0"/>
          </a:p>
        </p:txBody>
      </p:sp>
      <p:sp>
        <p:nvSpPr>
          <p:cNvPr id="2" name="TextBox 1"/>
          <p:cNvSpPr txBox="1"/>
          <p:nvPr/>
        </p:nvSpPr>
        <p:spPr>
          <a:xfrm>
            <a:off x="620202" y="2059388"/>
            <a:ext cx="3633746" cy="3416320"/>
          </a:xfrm>
          <a:prstGeom prst="rect">
            <a:avLst/>
          </a:prstGeom>
          <a:noFill/>
        </p:spPr>
        <p:txBody>
          <a:bodyPr wrap="square" rtlCol="0">
            <a:spAutoFit/>
          </a:bodyPr>
          <a:lstStyle/>
          <a:p>
            <a:r>
              <a:rPr lang="en-GB" dirty="0" smtClean="0"/>
              <a:t>Gary Rynhoud </a:t>
            </a:r>
          </a:p>
          <a:p>
            <a:r>
              <a:rPr lang="en-GB" i="1" dirty="0"/>
              <a:t>Head of Middle East and Africa </a:t>
            </a:r>
            <a:r>
              <a:rPr lang="en-GB" dirty="0"/>
              <a:t/>
            </a:r>
            <a:br>
              <a:rPr lang="en-GB" dirty="0"/>
            </a:br>
            <a:r>
              <a:rPr lang="en-GB" dirty="0" smtClean="0"/>
              <a:t>FTSE Russell </a:t>
            </a:r>
          </a:p>
          <a:p>
            <a:r>
              <a:rPr lang="en-GB" dirty="0"/>
              <a:t>10 Paternoster Square</a:t>
            </a:r>
            <a:br>
              <a:rPr lang="en-GB" dirty="0"/>
            </a:br>
            <a:r>
              <a:rPr lang="en-GB" dirty="0"/>
              <a:t>London</a:t>
            </a:r>
            <a:br>
              <a:rPr lang="en-GB" dirty="0"/>
            </a:br>
            <a:r>
              <a:rPr lang="en-GB" dirty="0"/>
              <a:t>EC4M 7LS</a:t>
            </a:r>
            <a:br>
              <a:rPr lang="en-GB" dirty="0"/>
            </a:br>
            <a:r>
              <a:rPr lang="en-GB" dirty="0"/>
              <a:t> </a:t>
            </a:r>
            <a:br>
              <a:rPr lang="en-GB" dirty="0"/>
            </a:br>
            <a:r>
              <a:rPr lang="en-GB" dirty="0"/>
              <a:t>Tel: +44 207 866 8069</a:t>
            </a:r>
            <a:br>
              <a:rPr lang="en-GB" dirty="0"/>
            </a:br>
            <a:r>
              <a:rPr lang="en-GB" dirty="0"/>
              <a:t>Mobile: +44 79 891 63831</a:t>
            </a:r>
            <a:br>
              <a:rPr lang="en-GB" dirty="0"/>
            </a:br>
            <a:r>
              <a:rPr lang="en-GB" dirty="0"/>
              <a:t>Email: </a:t>
            </a:r>
            <a:r>
              <a:rPr lang="en-GB" u="sng" dirty="0" smtClean="0">
                <a:hlinkClick r:id="rId2"/>
              </a:rPr>
              <a:t>grynhoud@ftserussell.com</a:t>
            </a:r>
            <a:r>
              <a:rPr lang="en-GB" dirty="0"/>
              <a:t/>
            </a:r>
            <a:br>
              <a:rPr lang="en-GB" dirty="0"/>
            </a:br>
            <a:r>
              <a:rPr lang="en-GB" dirty="0"/>
              <a:t> </a:t>
            </a:r>
            <a:br>
              <a:rPr lang="en-GB" dirty="0"/>
            </a:br>
            <a:endParaRPr lang="en-GB" dirty="0"/>
          </a:p>
        </p:txBody>
      </p:sp>
    </p:spTree>
    <p:extLst>
      <p:ext uri="{BB962C8B-B14F-4D97-AF65-F5344CB8AC3E}">
        <p14:creationId xmlns:p14="http://schemas.microsoft.com/office/powerpoint/2010/main" val="215462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557285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a:t>
            </a:r>
          </a:p>
        </p:txBody>
      </p:sp>
      <p:sp>
        <p:nvSpPr>
          <p:cNvPr id="3" name="Rectangle 2"/>
          <p:cNvSpPr/>
          <p:nvPr/>
        </p:nvSpPr>
        <p:spPr>
          <a:xfrm>
            <a:off x="457200" y="1550696"/>
            <a:ext cx="8235244" cy="3816429"/>
          </a:xfrm>
          <a:prstGeom prst="rect">
            <a:avLst/>
          </a:prstGeom>
        </p:spPr>
        <p:txBody>
          <a:bodyPr wrap="square" lIns="0" tIns="0" rIns="274320" bIns="0" numCol="1" spcCol="457200">
            <a:spAutoFit/>
          </a:bodyPr>
          <a:lstStyle/>
          <a:p>
            <a:r>
              <a:rPr lang="en-US" sz="800" dirty="0"/>
              <a:t>© 2018 London Stock Exchange Group plc and its applicable group undertakings (the “LSE Group”). The LSE Group includes (1) FTSE International Limited (“FTSE”), (2) Frank Russell Company (“Russell”), (3) FTSE TMX Global Debt Capital Markets Inc. and FTSE TMX Global Debt Capital Markets Limited (together, “FTSE TMX”), (4) </a:t>
            </a:r>
            <a:r>
              <a:rPr lang="en-US" sz="800" dirty="0" err="1"/>
              <a:t>MTSNext</a:t>
            </a:r>
            <a:r>
              <a:rPr lang="en-US" sz="800" dirty="0"/>
              <a:t> Limited (“</a:t>
            </a:r>
            <a:r>
              <a:rPr lang="en-US" sz="800" dirty="0" err="1"/>
              <a:t>MTSNext</a:t>
            </a:r>
            <a:r>
              <a:rPr lang="en-US" sz="800" dirty="0"/>
              <a:t>”), (5) </a:t>
            </a:r>
            <a:r>
              <a:rPr lang="en-US" sz="800" dirty="0" err="1"/>
              <a:t>Mergent</a:t>
            </a:r>
            <a:r>
              <a:rPr lang="en-US" sz="800" dirty="0"/>
              <a:t>, Inc. (“</a:t>
            </a:r>
            <a:r>
              <a:rPr lang="en-US" sz="800" dirty="0" err="1"/>
              <a:t>Mergent</a:t>
            </a:r>
            <a:r>
              <a:rPr lang="en-US" sz="800" dirty="0"/>
              <a:t>”), (6) FTSE Fixed Income LLC (“FTSE FI”) and (7) The Yield Book Inc. (“YB”). All rights reserved.</a:t>
            </a:r>
            <a:r>
              <a:rPr lang="en-US" sz="800" b="1" dirty="0"/>
              <a:t> </a:t>
            </a:r>
            <a:endParaRPr lang="en-GB" sz="800" dirty="0"/>
          </a:p>
          <a:p>
            <a:r>
              <a:rPr lang="en-US" sz="800" dirty="0"/>
              <a:t>FTSE Russell</a:t>
            </a:r>
            <a:r>
              <a:rPr lang="en-US" sz="800" baseline="30000" dirty="0"/>
              <a:t>®</a:t>
            </a:r>
            <a:r>
              <a:rPr lang="en-US" sz="800" dirty="0"/>
              <a:t> is a trading name of FTSE, Russell, FTSE TMX, MTS Next Limited, </a:t>
            </a:r>
            <a:r>
              <a:rPr lang="en-US" sz="800" dirty="0" err="1"/>
              <a:t>Mergent</a:t>
            </a:r>
            <a:r>
              <a:rPr lang="en-US" sz="800" dirty="0"/>
              <a:t>, FTSE FI and YB. “FTSE</a:t>
            </a:r>
            <a:r>
              <a:rPr lang="en-US" sz="800" baseline="30000" dirty="0"/>
              <a:t>®</a:t>
            </a:r>
            <a:r>
              <a:rPr lang="en-US" sz="800" dirty="0"/>
              <a:t>”, “Russell</a:t>
            </a:r>
            <a:r>
              <a:rPr lang="en-US" sz="800" baseline="30000" dirty="0"/>
              <a:t>®</a:t>
            </a:r>
            <a:r>
              <a:rPr lang="en-US" sz="800" dirty="0"/>
              <a:t>”, “FTSE Russell</a:t>
            </a:r>
            <a:r>
              <a:rPr lang="en-US" sz="800" baseline="30000" dirty="0"/>
              <a:t>®</a:t>
            </a:r>
            <a:r>
              <a:rPr lang="en-US" sz="800" dirty="0"/>
              <a:t>”, “MTS</a:t>
            </a:r>
            <a:r>
              <a:rPr lang="en-US" sz="800" baseline="30000" dirty="0"/>
              <a:t>®</a:t>
            </a:r>
            <a:r>
              <a:rPr lang="en-US" sz="800" dirty="0"/>
              <a:t>”, “FTSE TMX</a:t>
            </a:r>
            <a:r>
              <a:rPr lang="en-US" sz="800" baseline="30000" dirty="0"/>
              <a:t>®</a:t>
            </a:r>
            <a:r>
              <a:rPr lang="en-US" sz="800" dirty="0"/>
              <a:t>”, “FTSE4Good</a:t>
            </a:r>
            <a:r>
              <a:rPr lang="en-US" sz="800" baseline="30000" dirty="0"/>
              <a:t>®</a:t>
            </a:r>
            <a:r>
              <a:rPr lang="en-US" sz="800" dirty="0"/>
              <a:t>”, “ICB</a:t>
            </a:r>
            <a:r>
              <a:rPr lang="en-US" sz="800" baseline="30000" dirty="0"/>
              <a:t>®</a:t>
            </a:r>
            <a:r>
              <a:rPr lang="en-US" sz="800" dirty="0"/>
              <a:t>”, “</a:t>
            </a:r>
            <a:r>
              <a:rPr lang="en-US" sz="800" dirty="0" err="1"/>
              <a:t>Mergent</a:t>
            </a:r>
            <a:r>
              <a:rPr lang="en-US" sz="800" baseline="30000" dirty="0"/>
              <a:t>®”</a:t>
            </a:r>
            <a:r>
              <a:rPr lang="en-US" sz="800" dirty="0"/>
              <a:t> , “</a:t>
            </a:r>
            <a:r>
              <a:rPr lang="en-US" sz="800" dirty="0" err="1"/>
              <a:t>WorldBIG</a:t>
            </a:r>
            <a:r>
              <a:rPr lang="en-US" sz="800" baseline="30000" dirty="0"/>
              <a:t>®</a:t>
            </a:r>
            <a:r>
              <a:rPr lang="en-US" sz="800" dirty="0"/>
              <a:t>”, “USBIG</a:t>
            </a:r>
            <a:r>
              <a:rPr lang="en-US" sz="800" baseline="30000" dirty="0"/>
              <a:t>®</a:t>
            </a:r>
            <a:r>
              <a:rPr lang="en-US" sz="800" dirty="0"/>
              <a:t>”, “</a:t>
            </a:r>
            <a:r>
              <a:rPr lang="en-US" sz="800" dirty="0" err="1"/>
              <a:t>EuroBIG</a:t>
            </a:r>
            <a:r>
              <a:rPr lang="en-US" sz="800" baseline="30000" dirty="0"/>
              <a:t>®</a:t>
            </a:r>
            <a:r>
              <a:rPr lang="en-US" sz="800" dirty="0"/>
              <a:t>”, “</a:t>
            </a:r>
            <a:r>
              <a:rPr lang="en-US" sz="800" dirty="0" err="1"/>
              <a:t>AusBIG</a:t>
            </a:r>
            <a:r>
              <a:rPr lang="en-US" sz="800" baseline="30000" dirty="0"/>
              <a:t>®</a:t>
            </a:r>
            <a:r>
              <a:rPr lang="en-US" sz="800" dirty="0"/>
              <a:t>”, “The Yield Book</a:t>
            </a:r>
            <a:r>
              <a:rPr lang="en-US" sz="800" baseline="30000" dirty="0"/>
              <a:t>®</a:t>
            </a:r>
            <a:r>
              <a:rPr lang="en-US" sz="800" dirty="0"/>
              <a:t>”,  and all other trademarks and service marks used herein (whether registered or unregistered) are trademarks and/or service marks owned or licensed by the applicable member of the LSE Group or their respective licensors and are owned, or used under </a:t>
            </a:r>
            <a:r>
              <a:rPr lang="en-US" sz="800" dirty="0" err="1"/>
              <a:t>licence</a:t>
            </a:r>
            <a:r>
              <a:rPr lang="en-US" sz="800" dirty="0"/>
              <a:t>, by FTSE, Russell, </a:t>
            </a:r>
            <a:r>
              <a:rPr lang="en-US" sz="800" dirty="0" err="1"/>
              <a:t>MTSNext</a:t>
            </a:r>
            <a:r>
              <a:rPr lang="en-US" sz="800" dirty="0"/>
              <a:t>, FTSE TMX, </a:t>
            </a:r>
            <a:r>
              <a:rPr lang="en-US" sz="800" dirty="0" err="1"/>
              <a:t>Mergent</a:t>
            </a:r>
            <a:r>
              <a:rPr lang="en-US" sz="800" dirty="0"/>
              <a:t>,  FTSE FI or YB. </a:t>
            </a:r>
            <a:endParaRPr lang="en-GB" sz="800" dirty="0"/>
          </a:p>
          <a:p>
            <a:r>
              <a:rPr lang="en-GB" sz="800" dirty="0"/>
              <a:t>All information is provided for information purposes only. All information and data contained in this publication is obtained by the LSE Group, from sources believed by it to be accurate and reliable. Because of the possibility of human and mechanical error as well as other factors, however, such information and data is provided "as is" without warranty of any kind. No member of the LSE Group nor </a:t>
            </a:r>
            <a:r>
              <a:rPr lang="en-US" sz="800" dirty="0"/>
              <a:t>their respective directors, officers, employees, partners or licensors </a:t>
            </a:r>
            <a:r>
              <a:rPr lang="en-GB" sz="800" dirty="0"/>
              <a:t>make any claim, prediction, warranty or representation whatsoever, expressly or impliedly, either as to the accuracy, timeliness, completeness, merchantability of any information or of results to be obtained from the use of the FTSE Russell Indexes or the fitness or suitability of the FTSE Russell Indexes for any particular purpose to which they might be put. Any representation of historical data accessible through FTSE Russell Indexes </a:t>
            </a:r>
            <a:r>
              <a:rPr lang="en-US" sz="800" dirty="0"/>
              <a:t>is provided for information purposes only and is not a reliable indicator of future performance.</a:t>
            </a:r>
            <a:endParaRPr lang="en-GB" sz="800" dirty="0"/>
          </a:p>
          <a:p>
            <a:r>
              <a:rPr lang="en-GB" sz="800" dirty="0"/>
              <a:t>No responsibility or liability can be accepted by any member of the LSE Group nor </a:t>
            </a:r>
            <a:r>
              <a:rPr lang="en-US" sz="800" dirty="0"/>
              <a:t>their respective directors, officers, employees, partners or licensors </a:t>
            </a:r>
            <a:r>
              <a:rPr lang="en-GB" sz="800" dirty="0"/>
              <a:t>for (a) any loss or damage in whole or in part caused by, resulting from, or relating to any error (negligent or otherwise) or other circumstance involved in procuring, collecting, compiling, interpreting, analysing, editing, transcribing, transmitting, communicating or delivering any such information or data or from use of this document or links to this document </a:t>
            </a:r>
            <a:r>
              <a:rPr lang="en-US" sz="800" dirty="0"/>
              <a:t>or </a:t>
            </a:r>
            <a:r>
              <a:rPr lang="en-GB" sz="800" dirty="0"/>
              <a:t>(b) any direct, indirect, special, consequential or incidental damages whatsoever, even if any member of the LSE Group is advised in advance of the possibility of such damages, resulting from the use of, or inability to use, such information. </a:t>
            </a:r>
          </a:p>
          <a:p>
            <a:r>
              <a:rPr lang="en-GB" sz="800" dirty="0"/>
              <a:t>No member of the LSE Group nor their respective directors, officers, employees, partners or licensors provide investment advice and nothing contained in this document or accessible through FTSE Russell Indexes,  including statistical data and industry reports, should be taken as constituting financial or investment advice or a financial promotion. </a:t>
            </a:r>
          </a:p>
          <a:p>
            <a:r>
              <a:rPr lang="en-US" sz="800" dirty="0"/>
              <a:t>Past performance is no guarantee of future results. Charts and graphs are provided for illustrative purposes only. Index returns shown may not represent the results of the actual trading of investable assets. Certain returns shown may reflect back-tested performance. All performance presented prior to the index inception date is back-tested performance. Back-tested performance is not actual performance, but is hypothetical. The back-test calculations are based on the same methodology that was in effect when the index was officially launched. However, back- tested data may reflect the application of the index methodology with the benefit of hindsight, and the historic calculations of an index may change from month to month based on revisions to the underlying economic data used in the calculation of the index. </a:t>
            </a:r>
            <a:endParaRPr lang="en-GB" sz="800" dirty="0"/>
          </a:p>
          <a:p>
            <a:r>
              <a:rPr lang="en-GB" sz="800" dirty="0"/>
              <a:t>This publication may contain forward-looking assessments. These are based upon a number of assumptions concerning future conditions that ultimately may prove to be inaccurate. Such forward-looking assessments are subject to risks and uncertainties and may be affected by various factors that may cause actual results to differ materially. No member of the LSE Group nor their licensors assume any duty to and do not undertake to update forward-looking assessments. </a:t>
            </a:r>
          </a:p>
          <a:p>
            <a:r>
              <a:rPr lang="en-US" sz="800" dirty="0"/>
              <a:t>No part of this information may be reproduced, stored in a retrieval system or transmitted in any form or by any means, electronic, mechanical, photocopying, recording or otherwise, without prior written permission of the applicable member of the LSE Group. Use and distribution of the LSE Group data requires a </a:t>
            </a:r>
            <a:r>
              <a:rPr lang="en-US" sz="800" dirty="0" err="1"/>
              <a:t>licence</a:t>
            </a:r>
            <a:r>
              <a:rPr lang="en-US" sz="800" dirty="0"/>
              <a:t> from FTSE, Russell, FTSE TMX, </a:t>
            </a:r>
            <a:r>
              <a:rPr lang="en-US" sz="800" dirty="0" err="1"/>
              <a:t>MTSNext</a:t>
            </a:r>
            <a:r>
              <a:rPr lang="en-US" sz="800" dirty="0"/>
              <a:t>, </a:t>
            </a:r>
            <a:r>
              <a:rPr lang="en-US" sz="800" dirty="0" err="1"/>
              <a:t>Mergent</a:t>
            </a:r>
            <a:r>
              <a:rPr lang="en-US" sz="800" dirty="0"/>
              <a:t>, FTSE FI, YB and/or their respective </a:t>
            </a:r>
            <a:r>
              <a:rPr lang="en-US" sz="800" dirty="0" smtClean="0"/>
              <a:t>licensors</a:t>
            </a:r>
            <a:endParaRPr lang="en-GB" sz="800" dirty="0"/>
          </a:p>
        </p:txBody>
      </p:sp>
    </p:spTree>
    <p:extLst>
      <p:ext uri="{BB962C8B-B14F-4D97-AF65-F5344CB8AC3E}">
        <p14:creationId xmlns:p14="http://schemas.microsoft.com/office/powerpoint/2010/main" val="187875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23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56761F5C-3FE0-422A-8EF9-4A1355960978}"/>
              </a:ext>
            </a:extLst>
          </p:cNvPr>
          <p:cNvSpPr/>
          <p:nvPr/>
        </p:nvSpPr>
        <p:spPr>
          <a:xfrm>
            <a:off x="5770301" y="2222500"/>
            <a:ext cx="2916499" cy="1239046"/>
          </a:xfrm>
          <a:prstGeom prst="rect">
            <a:avLst/>
          </a:prstGeom>
          <a:solidFill>
            <a:srgbClr val="71621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F47DB235-0618-4EE9-B733-3E48B5720172}"/>
              </a:ext>
            </a:extLst>
          </p:cNvPr>
          <p:cNvSpPr/>
          <p:nvPr/>
        </p:nvSpPr>
        <p:spPr>
          <a:xfrm>
            <a:off x="4259031" y="2222500"/>
            <a:ext cx="1413191" cy="1239046"/>
          </a:xfrm>
          <a:prstGeom prst="rect">
            <a:avLst/>
          </a:prstGeom>
          <a:solidFill>
            <a:srgbClr val="71621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9550" y="2222500"/>
            <a:ext cx="2180130" cy="12387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r>
              <a:rPr lang="en-GB" sz="1600" dirty="0">
                <a:solidFill>
                  <a:schemeClr val="bg1"/>
                </a:solidFill>
              </a:rPr>
              <a:t>A global index </a:t>
            </a:r>
            <a:br>
              <a:rPr lang="en-GB" sz="1600" dirty="0">
                <a:solidFill>
                  <a:schemeClr val="bg1"/>
                </a:solidFill>
              </a:rPr>
            </a:br>
            <a:r>
              <a:rPr lang="en-GB" sz="1600" dirty="0">
                <a:solidFill>
                  <a:schemeClr val="bg1"/>
                </a:solidFill>
              </a:rPr>
              <a:t>leader</a:t>
            </a:r>
          </a:p>
        </p:txBody>
      </p:sp>
      <p:sp>
        <p:nvSpPr>
          <p:cNvPr id="24" name="Rectangle 23"/>
          <p:cNvSpPr/>
          <p:nvPr/>
        </p:nvSpPr>
        <p:spPr>
          <a:xfrm>
            <a:off x="460744" y="3519671"/>
            <a:ext cx="2190307" cy="12387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r>
              <a:rPr lang="en-GB" sz="1600" dirty="0">
                <a:solidFill>
                  <a:schemeClr val="bg1"/>
                </a:solidFill>
              </a:rPr>
              <a:t>Indexing from </a:t>
            </a:r>
            <a:br>
              <a:rPr lang="en-GB" sz="1600" dirty="0">
                <a:solidFill>
                  <a:schemeClr val="bg1"/>
                </a:solidFill>
              </a:rPr>
            </a:br>
            <a:r>
              <a:rPr lang="en-GB" sz="1600" dirty="0">
                <a:solidFill>
                  <a:schemeClr val="bg1"/>
                </a:solidFill>
              </a:rPr>
              <a:t>all angles </a:t>
            </a:r>
          </a:p>
        </p:txBody>
      </p:sp>
      <p:sp>
        <p:nvSpPr>
          <p:cNvPr id="25" name="Rectangle 24"/>
          <p:cNvSpPr/>
          <p:nvPr/>
        </p:nvSpPr>
        <p:spPr>
          <a:xfrm>
            <a:off x="459040" y="4831021"/>
            <a:ext cx="2180130" cy="12387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r>
              <a:rPr lang="en-GB" sz="1600" dirty="0">
                <a:solidFill>
                  <a:schemeClr val="bg1"/>
                </a:solidFill>
              </a:rPr>
              <a:t>Global perspective combined with local knowledge</a:t>
            </a:r>
          </a:p>
        </p:txBody>
      </p:sp>
      <p:sp>
        <p:nvSpPr>
          <p:cNvPr id="2" name="Title 1"/>
          <p:cNvSpPr>
            <a:spLocks noGrp="1"/>
          </p:cNvSpPr>
          <p:nvPr>
            <p:ph type="title"/>
          </p:nvPr>
        </p:nvSpPr>
        <p:spPr>
          <a:xfrm>
            <a:off x="457200" y="419101"/>
            <a:ext cx="8229600" cy="800099"/>
          </a:xfrm>
        </p:spPr>
        <p:txBody>
          <a:bodyPr/>
          <a:lstStyle/>
          <a:p>
            <a:r>
              <a:rPr lang="en-GB" dirty="0"/>
              <a:t>Why FTSE Russell?</a:t>
            </a:r>
          </a:p>
        </p:txBody>
      </p:sp>
      <p:sp>
        <p:nvSpPr>
          <p:cNvPr id="8" name="Rectangle 7"/>
          <p:cNvSpPr/>
          <p:nvPr/>
        </p:nvSpPr>
        <p:spPr>
          <a:xfrm>
            <a:off x="488273" y="1106742"/>
            <a:ext cx="7550828" cy="923330"/>
          </a:xfrm>
          <a:prstGeom prst="rect">
            <a:avLst/>
          </a:prstGeom>
        </p:spPr>
        <p:txBody>
          <a:bodyPr wrap="square" lIns="0" tIns="0" rIns="0" bIns="0">
            <a:spAutoFit/>
          </a:bodyPr>
          <a:lstStyle/>
          <a:p>
            <a:r>
              <a:rPr lang="en-GB" sz="2000" dirty="0" smtClean="0">
                <a:solidFill>
                  <a:schemeClr val="tx1">
                    <a:lumMod val="75000"/>
                    <a:lumOff val="25000"/>
                  </a:schemeClr>
                </a:solidFill>
              </a:rPr>
              <a:t>A global </a:t>
            </a:r>
            <a:r>
              <a:rPr lang="en-GB" sz="2000" dirty="0">
                <a:solidFill>
                  <a:schemeClr val="tx1">
                    <a:lumMod val="75000"/>
                    <a:lumOff val="25000"/>
                  </a:schemeClr>
                </a:solidFill>
              </a:rPr>
              <a:t>index provider with local expertise in all major markets and across all asset classes </a:t>
            </a:r>
            <a:r>
              <a:rPr lang="en-GB" sz="2000" dirty="0" smtClean="0">
                <a:solidFill>
                  <a:schemeClr val="tx1">
                    <a:lumMod val="75000"/>
                    <a:lumOff val="25000"/>
                  </a:schemeClr>
                </a:solidFill>
              </a:rPr>
              <a:t>that provides </a:t>
            </a:r>
            <a:r>
              <a:rPr lang="en-GB" sz="2000" dirty="0">
                <a:solidFill>
                  <a:schemeClr val="tx1">
                    <a:lumMod val="75000"/>
                    <a:lumOff val="25000"/>
                  </a:schemeClr>
                </a:solidFill>
              </a:rPr>
              <a:t>you with a true multi-asset index solution. </a:t>
            </a:r>
          </a:p>
        </p:txBody>
      </p:sp>
      <p:sp>
        <p:nvSpPr>
          <p:cNvPr id="10" name="TextBox 9"/>
          <p:cNvSpPr txBox="1"/>
          <p:nvPr/>
        </p:nvSpPr>
        <p:spPr>
          <a:xfrm>
            <a:off x="455902" y="6064021"/>
            <a:ext cx="8408636" cy="636072"/>
          </a:xfrm>
          <a:prstGeom prst="rect">
            <a:avLst/>
          </a:prstGeom>
          <a:solidFill>
            <a:schemeClr val="bg1"/>
          </a:solidFill>
        </p:spPr>
        <p:txBody>
          <a:bodyPr wrap="square" lIns="0" rtlCol="0">
            <a:spAutoFit/>
          </a:bodyPr>
          <a:lstStyle/>
          <a:p>
            <a:pPr>
              <a:lnSpc>
                <a:spcPts val="700"/>
              </a:lnSpc>
            </a:pPr>
            <a:r>
              <a:rPr lang="en-GB" sz="600" dirty="0">
                <a:solidFill>
                  <a:schemeClr val="bg1">
                    <a:lumMod val="65000"/>
                  </a:schemeClr>
                </a:solidFill>
              </a:rPr>
              <a:t>1) </a:t>
            </a:r>
            <a:r>
              <a:rPr lang="en-US" sz="600" dirty="0">
                <a:solidFill>
                  <a:schemeClr val="bg1">
                    <a:lumMod val="65000"/>
                  </a:schemeClr>
                </a:solidFill>
              </a:rPr>
              <a:t>Data pro forma as of December 31, 2016 for FTSE Russell and Citi Fixed Income Indices. Data as reported on March 31, 2017 by eVestment for institutional assets, Morningstar for retail mutual funds, insurance products, and ETFs, and additional passive assets directly collected by FTSE Russell. AUM data includes blended benchmarks and excludes futures and options. Passive assets directly collected by FTSE Russell have been removed from third party sources to prevent double counting. No assurances are given by FTSE Russell as to the accuracy of the data</a:t>
            </a:r>
          </a:p>
          <a:p>
            <a:r>
              <a:rPr lang="en-GB" sz="600" dirty="0" smtClean="0">
                <a:solidFill>
                  <a:schemeClr val="bg1">
                    <a:lumMod val="65000"/>
                  </a:schemeClr>
                </a:solidFill>
              </a:rPr>
              <a:t>2) Data as of December 31, 2016 as reported on March 31, 2017, for active US equity AUM based in the US,  by eVestment for institutional assets.   </a:t>
            </a:r>
          </a:p>
          <a:p>
            <a:r>
              <a:rPr lang="en-GB" sz="600" dirty="0">
                <a:solidFill>
                  <a:schemeClr val="bg1">
                    <a:lumMod val="65000"/>
                  </a:schemeClr>
                </a:solidFill>
              </a:rPr>
              <a:t>3) </a:t>
            </a:r>
            <a:r>
              <a:rPr lang="en-US" sz="600" dirty="0">
                <a:solidFill>
                  <a:schemeClr val="bg1">
                    <a:lumMod val="65000"/>
                  </a:schemeClr>
                </a:solidFill>
              </a:rPr>
              <a:t>Data as of December 31, 2016 as reported on March 31, 2017, for active US equity AUM based in the US,  by eVestment for institutional assets.  Source changed from Morningstar in 2014 to eVestment in 2015 to calculate institutional assets. </a:t>
            </a:r>
          </a:p>
          <a:p>
            <a:pPr>
              <a:lnSpc>
                <a:spcPts val="700"/>
              </a:lnSpc>
              <a:spcAft>
                <a:spcPts val="300"/>
              </a:spcAft>
            </a:pPr>
            <a:r>
              <a:rPr lang="en-US" sz="600" dirty="0">
                <a:solidFill>
                  <a:schemeClr val="bg1">
                    <a:lumMod val="65000"/>
                  </a:schemeClr>
                </a:solidFill>
              </a:rPr>
              <a:t>4) Based on FTSE Russell clients as of January 2017 and  Pension &amp; Investments lists for top Consultant, Money Manager and Asset Owner based on AUM (2016) and </a:t>
            </a:r>
            <a:r>
              <a:rPr lang="en-US" sz="600" dirty="0" err="1">
                <a:solidFill>
                  <a:schemeClr val="bg1">
                    <a:lumMod val="65000"/>
                  </a:schemeClr>
                </a:solidFill>
              </a:rPr>
              <a:t>Dealogic</a:t>
            </a:r>
            <a:r>
              <a:rPr lang="en-US" sz="600" dirty="0">
                <a:solidFill>
                  <a:schemeClr val="bg1">
                    <a:lumMod val="65000"/>
                  </a:schemeClr>
                </a:solidFill>
              </a:rPr>
              <a:t>  (2016) data on investment banks.  </a:t>
            </a:r>
          </a:p>
        </p:txBody>
      </p:sp>
      <p:sp>
        <p:nvSpPr>
          <p:cNvPr id="3" name="Rectangle 2">
            <a:extLst>
              <a:ext uri="{FF2B5EF4-FFF2-40B4-BE49-F238E27FC236}">
                <a16:creationId xmlns="" xmlns:a16="http://schemas.microsoft.com/office/drawing/2014/main" id="{DDDB8A46-0049-4365-8FD5-AB946B0442FA}"/>
              </a:ext>
            </a:extLst>
          </p:cNvPr>
          <p:cNvSpPr/>
          <p:nvPr/>
        </p:nvSpPr>
        <p:spPr>
          <a:xfrm>
            <a:off x="2747760" y="2222500"/>
            <a:ext cx="1413191" cy="1239046"/>
          </a:xfrm>
          <a:prstGeom prst="rect">
            <a:avLst/>
          </a:prstGeom>
          <a:solidFill>
            <a:srgbClr val="71621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39181" y="2366029"/>
            <a:ext cx="1424506" cy="732117"/>
          </a:xfrm>
          <a:prstGeom prst="rect">
            <a:avLst/>
          </a:prstGeom>
          <a:noFill/>
        </p:spPr>
        <p:txBody>
          <a:bodyPr wrap="square" lIns="0" tIns="0" rIns="0" bIns="0">
            <a:noAutofit/>
          </a:bodyPr>
          <a:lstStyle/>
          <a:p>
            <a:pPr>
              <a:spcAft>
                <a:spcPts val="400"/>
              </a:spcAft>
            </a:pPr>
            <a:r>
              <a:rPr lang="en-GB" sz="1600" b="1" dirty="0">
                <a:solidFill>
                  <a:schemeClr val="tx1">
                    <a:lumMod val="75000"/>
                    <a:lumOff val="25000"/>
                  </a:schemeClr>
                </a:solidFill>
              </a:rPr>
              <a:t>~$15 trillion</a:t>
            </a:r>
            <a:r>
              <a:rPr lang="en-GB" sz="1000" b="1" dirty="0">
                <a:solidFill>
                  <a:schemeClr val="tx1">
                    <a:lumMod val="75000"/>
                    <a:lumOff val="25000"/>
                  </a:schemeClr>
                </a:solidFill>
              </a:rPr>
              <a:t/>
            </a:r>
            <a:br>
              <a:rPr lang="en-GB" sz="1000" b="1" dirty="0">
                <a:solidFill>
                  <a:schemeClr val="tx1">
                    <a:lumMod val="75000"/>
                    <a:lumOff val="25000"/>
                  </a:schemeClr>
                </a:solidFill>
              </a:rPr>
            </a:br>
            <a:r>
              <a:rPr lang="en-GB" sz="1000" dirty="0">
                <a:solidFill>
                  <a:schemeClr val="tx1">
                    <a:lumMod val="75000"/>
                    <a:lumOff val="25000"/>
                  </a:schemeClr>
                </a:solidFill>
              </a:rPr>
              <a:t>assets </a:t>
            </a:r>
            <a:r>
              <a:rPr lang="en-GB" sz="1000" dirty="0" smtClean="0">
                <a:solidFill>
                  <a:schemeClr val="tx1">
                    <a:lumMod val="75000"/>
                    <a:lumOff val="25000"/>
                  </a:schemeClr>
                </a:solidFill>
              </a:rPr>
              <a:t>benchmarked to FTSE Russell indexes</a:t>
            </a:r>
            <a:r>
              <a:rPr lang="en-GB" sz="1000" baseline="30000" dirty="0" smtClean="0">
                <a:solidFill>
                  <a:schemeClr val="tx1">
                    <a:lumMod val="75000"/>
                    <a:lumOff val="25000"/>
                  </a:schemeClr>
                </a:solidFill>
              </a:rPr>
              <a:t>1</a:t>
            </a:r>
            <a:endParaRPr lang="en-GB" sz="900" baseline="30000" dirty="0">
              <a:solidFill>
                <a:schemeClr val="tx1">
                  <a:lumMod val="75000"/>
                  <a:lumOff val="25000"/>
                </a:schemeClr>
              </a:solidFill>
            </a:endParaRPr>
          </a:p>
        </p:txBody>
      </p:sp>
      <p:sp>
        <p:nvSpPr>
          <p:cNvPr id="14" name="Rectangle 13">
            <a:extLst>
              <a:ext uri="{FF2B5EF4-FFF2-40B4-BE49-F238E27FC236}">
                <a16:creationId xmlns="" xmlns:a16="http://schemas.microsoft.com/office/drawing/2014/main" id="{77EEE8C6-E3B3-46C0-96CB-65EACB272551}"/>
              </a:ext>
            </a:extLst>
          </p:cNvPr>
          <p:cNvSpPr/>
          <p:nvPr/>
        </p:nvSpPr>
        <p:spPr>
          <a:xfrm>
            <a:off x="5867473" y="2366029"/>
            <a:ext cx="1314837" cy="732117"/>
          </a:xfrm>
          <a:prstGeom prst="rect">
            <a:avLst/>
          </a:prstGeom>
          <a:noFill/>
        </p:spPr>
        <p:txBody>
          <a:bodyPr wrap="square" lIns="0" tIns="0" rIns="0" bIns="0">
            <a:noAutofit/>
          </a:bodyPr>
          <a:lstStyle/>
          <a:p>
            <a:pPr>
              <a:spcAft>
                <a:spcPts val="400"/>
              </a:spcAft>
            </a:pPr>
            <a:r>
              <a:rPr lang="en-GB" sz="1600" b="1" dirty="0">
                <a:solidFill>
                  <a:schemeClr val="tx1">
                    <a:lumMod val="75000"/>
                    <a:lumOff val="25000"/>
                  </a:schemeClr>
                </a:solidFill>
              </a:rPr>
              <a:t>70</a:t>
            </a:r>
            <a:r>
              <a:rPr lang="en-GB" sz="1200" b="1" dirty="0">
                <a:solidFill>
                  <a:schemeClr val="tx1">
                    <a:lumMod val="75000"/>
                    <a:lumOff val="25000"/>
                  </a:schemeClr>
                </a:solidFill>
              </a:rPr>
              <a:t>%</a:t>
            </a:r>
            <a:r>
              <a:rPr lang="en-GB" sz="1000" b="1" dirty="0">
                <a:solidFill>
                  <a:schemeClr val="tx1">
                    <a:lumMod val="75000"/>
                    <a:lumOff val="25000"/>
                  </a:schemeClr>
                </a:solidFill>
              </a:rPr>
              <a:t/>
            </a:r>
            <a:br>
              <a:rPr lang="en-GB" sz="1000" b="1" dirty="0">
                <a:solidFill>
                  <a:schemeClr val="tx1">
                    <a:lumMod val="75000"/>
                    <a:lumOff val="25000"/>
                  </a:schemeClr>
                </a:solidFill>
              </a:rPr>
            </a:br>
            <a:r>
              <a:rPr lang="en-GB" sz="1000" dirty="0">
                <a:solidFill>
                  <a:schemeClr val="tx1">
                    <a:lumMod val="75000"/>
                    <a:lumOff val="25000"/>
                  </a:schemeClr>
                </a:solidFill>
              </a:rPr>
              <a:t>of active US equity institutional </a:t>
            </a:r>
            <a:r>
              <a:rPr lang="en-GB" sz="1000" dirty="0" smtClean="0">
                <a:solidFill>
                  <a:schemeClr val="tx1">
                    <a:lumMod val="75000"/>
                    <a:lumOff val="25000"/>
                  </a:schemeClr>
                </a:solidFill>
              </a:rPr>
              <a:t>assets are benchmarked to FTSE Russell indexes.</a:t>
            </a:r>
            <a:r>
              <a:rPr lang="en-GB" sz="1000" baseline="30000" dirty="0" smtClean="0">
                <a:solidFill>
                  <a:schemeClr val="tx1">
                    <a:lumMod val="75000"/>
                    <a:lumOff val="25000"/>
                  </a:schemeClr>
                </a:solidFill>
              </a:rPr>
              <a:t>3</a:t>
            </a:r>
            <a:endParaRPr lang="en-GB" sz="900" baseline="30000" dirty="0">
              <a:solidFill>
                <a:schemeClr val="tx1">
                  <a:lumMod val="75000"/>
                  <a:lumOff val="25000"/>
                </a:schemeClr>
              </a:solidFill>
            </a:endParaRPr>
          </a:p>
        </p:txBody>
      </p:sp>
      <p:sp>
        <p:nvSpPr>
          <p:cNvPr id="15" name="Rectangle 14">
            <a:extLst>
              <a:ext uri="{FF2B5EF4-FFF2-40B4-BE49-F238E27FC236}">
                <a16:creationId xmlns="" xmlns:a16="http://schemas.microsoft.com/office/drawing/2014/main" id="{99A70345-A922-4CD0-BB8F-29878733E90B}"/>
              </a:ext>
            </a:extLst>
          </p:cNvPr>
          <p:cNvSpPr/>
          <p:nvPr/>
        </p:nvSpPr>
        <p:spPr>
          <a:xfrm>
            <a:off x="7182310" y="2366029"/>
            <a:ext cx="1382488" cy="1160942"/>
          </a:xfrm>
          <a:prstGeom prst="rect">
            <a:avLst/>
          </a:prstGeom>
          <a:noFill/>
        </p:spPr>
        <p:txBody>
          <a:bodyPr wrap="square" lIns="0" tIns="0" rIns="0" bIns="0">
            <a:noAutofit/>
          </a:bodyPr>
          <a:lstStyle/>
          <a:p>
            <a:pPr>
              <a:spcAft>
                <a:spcPts val="600"/>
              </a:spcAft>
            </a:pPr>
            <a:r>
              <a:rPr lang="en-US" sz="800" dirty="0">
                <a:solidFill>
                  <a:schemeClr val="tx1">
                    <a:lumMod val="75000"/>
                    <a:lumOff val="25000"/>
                  </a:schemeClr>
                </a:solidFill>
              </a:rPr>
              <a:t>FTSE Russell indexes are used by:</a:t>
            </a:r>
          </a:p>
          <a:p>
            <a:pPr marL="0" lvl="1">
              <a:spcAft>
                <a:spcPts val="600"/>
              </a:spcAft>
            </a:pPr>
            <a:r>
              <a:rPr lang="en-US" sz="800" b="1" dirty="0">
                <a:solidFill>
                  <a:schemeClr val="tx1">
                    <a:lumMod val="75000"/>
                    <a:lumOff val="25000"/>
                  </a:schemeClr>
                </a:solidFill>
              </a:rPr>
              <a:t>98 / 100 </a:t>
            </a:r>
            <a:r>
              <a:rPr lang="en-US" sz="800" dirty="0">
                <a:solidFill>
                  <a:schemeClr val="tx1">
                    <a:lumMod val="75000"/>
                    <a:lumOff val="25000"/>
                  </a:schemeClr>
                </a:solidFill>
              </a:rPr>
              <a:t>top asset </a:t>
            </a:r>
            <a:r>
              <a:rPr lang="en-US" sz="800" dirty="0" smtClean="0">
                <a:solidFill>
                  <a:schemeClr val="tx1">
                    <a:lumMod val="75000"/>
                    <a:lumOff val="25000"/>
                  </a:schemeClr>
                </a:solidFill>
              </a:rPr>
              <a:t>managers</a:t>
            </a:r>
            <a:r>
              <a:rPr lang="en-US" sz="800" baseline="30000" dirty="0" smtClean="0">
                <a:solidFill>
                  <a:schemeClr val="tx1">
                    <a:lumMod val="75000"/>
                    <a:lumOff val="25000"/>
                  </a:schemeClr>
                </a:solidFill>
              </a:rPr>
              <a:t>4</a:t>
            </a:r>
            <a:endParaRPr lang="en-US" sz="800" baseline="30000" dirty="0">
              <a:solidFill>
                <a:schemeClr val="tx1">
                  <a:lumMod val="75000"/>
                  <a:lumOff val="25000"/>
                </a:schemeClr>
              </a:solidFill>
            </a:endParaRPr>
          </a:p>
          <a:p>
            <a:pPr marL="0" lvl="1">
              <a:spcAft>
                <a:spcPts val="600"/>
              </a:spcAft>
            </a:pPr>
            <a:r>
              <a:rPr lang="en-US" sz="800" b="1" dirty="0" smtClean="0">
                <a:solidFill>
                  <a:schemeClr val="tx1">
                    <a:lumMod val="75000"/>
                    <a:lumOff val="25000"/>
                  </a:schemeClr>
                </a:solidFill>
              </a:rPr>
              <a:t>44 </a:t>
            </a:r>
            <a:r>
              <a:rPr lang="en-US" sz="800" b="1" dirty="0">
                <a:solidFill>
                  <a:schemeClr val="tx1">
                    <a:lumMod val="75000"/>
                    <a:lumOff val="25000"/>
                  </a:schemeClr>
                </a:solidFill>
              </a:rPr>
              <a:t>/ 50 </a:t>
            </a:r>
            <a:r>
              <a:rPr lang="en-US" sz="800" dirty="0">
                <a:solidFill>
                  <a:schemeClr val="tx1">
                    <a:lumMod val="75000"/>
                    <a:lumOff val="25000"/>
                  </a:schemeClr>
                </a:solidFill>
              </a:rPr>
              <a:t>of the largest US plan </a:t>
            </a:r>
            <a:r>
              <a:rPr lang="en-US" sz="800" dirty="0" smtClean="0">
                <a:solidFill>
                  <a:schemeClr val="tx1">
                    <a:lumMod val="75000"/>
                    <a:lumOff val="25000"/>
                  </a:schemeClr>
                </a:solidFill>
              </a:rPr>
              <a:t>sponsors</a:t>
            </a:r>
            <a:r>
              <a:rPr lang="en-US" sz="800" baseline="30000" dirty="0">
                <a:solidFill>
                  <a:schemeClr val="tx1">
                    <a:lumMod val="75000"/>
                    <a:lumOff val="25000"/>
                  </a:schemeClr>
                </a:solidFill>
              </a:rPr>
              <a:t>4</a:t>
            </a:r>
          </a:p>
          <a:p>
            <a:pPr marL="0" lvl="1">
              <a:spcAft>
                <a:spcPts val="600"/>
              </a:spcAft>
            </a:pPr>
            <a:r>
              <a:rPr lang="en-US" sz="800" b="1" dirty="0" smtClean="0">
                <a:solidFill>
                  <a:schemeClr val="tx1">
                    <a:lumMod val="75000"/>
                    <a:lumOff val="25000"/>
                  </a:schemeClr>
                </a:solidFill>
              </a:rPr>
              <a:t>10 / </a:t>
            </a:r>
            <a:r>
              <a:rPr lang="en-US" sz="800" b="1" dirty="0">
                <a:solidFill>
                  <a:schemeClr val="tx1">
                    <a:lumMod val="75000"/>
                    <a:lumOff val="25000"/>
                  </a:schemeClr>
                </a:solidFill>
              </a:rPr>
              <a:t>10 </a:t>
            </a:r>
            <a:r>
              <a:rPr lang="en-US" sz="800" dirty="0" smtClean="0">
                <a:solidFill>
                  <a:schemeClr val="tx1">
                    <a:lumMod val="75000"/>
                    <a:lumOff val="25000"/>
                  </a:schemeClr>
                </a:solidFill>
              </a:rPr>
              <a:t>top investment banks</a:t>
            </a:r>
            <a:r>
              <a:rPr lang="en-US" sz="800" baseline="30000" dirty="0" smtClean="0">
                <a:solidFill>
                  <a:schemeClr val="tx1">
                    <a:lumMod val="75000"/>
                    <a:lumOff val="25000"/>
                  </a:schemeClr>
                </a:solidFill>
              </a:rPr>
              <a:t>4</a:t>
            </a:r>
            <a:endParaRPr lang="en-US" sz="800" baseline="30000" dirty="0">
              <a:solidFill>
                <a:schemeClr val="tx1">
                  <a:lumMod val="75000"/>
                  <a:lumOff val="25000"/>
                </a:schemeClr>
              </a:solidFill>
            </a:endParaRPr>
          </a:p>
        </p:txBody>
      </p:sp>
      <p:sp>
        <p:nvSpPr>
          <p:cNvPr id="16" name="Rectangle 15">
            <a:extLst>
              <a:ext uri="{FF2B5EF4-FFF2-40B4-BE49-F238E27FC236}">
                <a16:creationId xmlns="" xmlns:a16="http://schemas.microsoft.com/office/drawing/2014/main" id="{C8A4CCD4-F74B-4B78-A568-C39A3FDA8B70}"/>
              </a:ext>
            </a:extLst>
          </p:cNvPr>
          <p:cNvSpPr/>
          <p:nvPr/>
        </p:nvSpPr>
        <p:spPr>
          <a:xfrm>
            <a:off x="4351122" y="2366029"/>
            <a:ext cx="1185384" cy="732117"/>
          </a:xfrm>
          <a:prstGeom prst="rect">
            <a:avLst/>
          </a:prstGeom>
          <a:noFill/>
        </p:spPr>
        <p:txBody>
          <a:bodyPr wrap="square" lIns="0" tIns="0" rIns="0" bIns="0">
            <a:noAutofit/>
          </a:bodyPr>
          <a:lstStyle/>
          <a:p>
            <a:pPr>
              <a:spcAft>
                <a:spcPts val="400"/>
              </a:spcAft>
            </a:pPr>
            <a:r>
              <a:rPr lang="en-GB" sz="1600" b="1" dirty="0">
                <a:solidFill>
                  <a:schemeClr val="tx1">
                    <a:lumMod val="75000"/>
                    <a:lumOff val="25000"/>
                  </a:schemeClr>
                </a:solidFill>
              </a:rPr>
              <a:t>221</a:t>
            </a:r>
            <a:r>
              <a:rPr lang="en-GB" sz="1200" b="1" dirty="0">
                <a:solidFill>
                  <a:schemeClr val="tx1">
                    <a:lumMod val="75000"/>
                    <a:lumOff val="25000"/>
                  </a:schemeClr>
                </a:solidFill>
              </a:rPr>
              <a:t> million</a:t>
            </a:r>
            <a:r>
              <a:rPr lang="en-GB" sz="1000" b="1" dirty="0">
                <a:solidFill>
                  <a:schemeClr val="tx1">
                    <a:lumMod val="75000"/>
                    <a:lumOff val="25000"/>
                  </a:schemeClr>
                </a:solidFill>
              </a:rPr>
              <a:t/>
            </a:r>
            <a:br>
              <a:rPr lang="en-GB" sz="1000" b="1" dirty="0">
                <a:solidFill>
                  <a:schemeClr val="tx1">
                    <a:lumMod val="75000"/>
                    <a:lumOff val="25000"/>
                  </a:schemeClr>
                </a:solidFill>
              </a:rPr>
            </a:br>
            <a:r>
              <a:rPr lang="en-US" sz="1000" dirty="0">
                <a:solidFill>
                  <a:schemeClr val="tx1">
                    <a:lumMod val="75000"/>
                    <a:lumOff val="25000"/>
                  </a:schemeClr>
                </a:solidFill>
              </a:rPr>
              <a:t>derivatives </a:t>
            </a:r>
            <a:r>
              <a:rPr lang="en-US" sz="1000" dirty="0" smtClean="0">
                <a:solidFill>
                  <a:schemeClr val="tx1">
                    <a:lumMod val="75000"/>
                    <a:lumOff val="25000"/>
                  </a:schemeClr>
                </a:solidFill>
              </a:rPr>
              <a:t>contracts based on FTSE Russell indexes </a:t>
            </a:r>
            <a:r>
              <a:rPr lang="en-US" sz="1000" dirty="0">
                <a:solidFill>
                  <a:schemeClr val="tx1">
                    <a:lumMod val="75000"/>
                    <a:lumOff val="25000"/>
                  </a:schemeClr>
                </a:solidFill>
              </a:rPr>
              <a:t>traded globally on 15 exchanges in </a:t>
            </a:r>
            <a:r>
              <a:rPr lang="en-US" sz="1000" dirty="0" smtClean="0">
                <a:solidFill>
                  <a:schemeClr val="tx1">
                    <a:lumMod val="75000"/>
                    <a:lumOff val="25000"/>
                  </a:schemeClr>
                </a:solidFill>
              </a:rPr>
              <a:t>2016.</a:t>
            </a:r>
            <a:r>
              <a:rPr lang="en-US" sz="1000" baseline="30000" dirty="0" smtClean="0">
                <a:solidFill>
                  <a:schemeClr val="tx1">
                    <a:lumMod val="75000"/>
                    <a:lumOff val="25000"/>
                  </a:schemeClr>
                </a:solidFill>
              </a:rPr>
              <a:t>2</a:t>
            </a:r>
            <a:r>
              <a:rPr lang="en-US" sz="1000" dirty="0" smtClean="0">
                <a:solidFill>
                  <a:schemeClr val="tx1">
                    <a:lumMod val="75000"/>
                    <a:lumOff val="25000"/>
                  </a:schemeClr>
                </a:solidFill>
              </a:rPr>
              <a:t> </a:t>
            </a:r>
            <a:endParaRPr lang="en-GB" sz="1000" dirty="0">
              <a:solidFill>
                <a:schemeClr val="tx1">
                  <a:lumMod val="75000"/>
                  <a:lumOff val="25000"/>
                </a:schemeClr>
              </a:solidFill>
            </a:endParaRPr>
          </a:p>
        </p:txBody>
      </p:sp>
      <p:sp>
        <p:nvSpPr>
          <p:cNvPr id="22" name="Rectangle 21">
            <a:extLst>
              <a:ext uri="{FF2B5EF4-FFF2-40B4-BE49-F238E27FC236}">
                <a16:creationId xmlns="" xmlns:a16="http://schemas.microsoft.com/office/drawing/2014/main" id="{4E79CFE7-7E32-4E6B-81E7-F2E200D26B35}"/>
              </a:ext>
            </a:extLst>
          </p:cNvPr>
          <p:cNvSpPr/>
          <p:nvPr/>
        </p:nvSpPr>
        <p:spPr>
          <a:xfrm>
            <a:off x="5770301" y="3519671"/>
            <a:ext cx="2912955" cy="1239046"/>
          </a:xfrm>
          <a:prstGeom prst="rect">
            <a:avLst/>
          </a:prstGeom>
          <a:solidFill>
            <a:srgbClr val="55173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27D744CB-43B3-45DF-813C-A48D4B1E7179}"/>
              </a:ext>
            </a:extLst>
          </p:cNvPr>
          <p:cNvSpPr/>
          <p:nvPr/>
        </p:nvSpPr>
        <p:spPr>
          <a:xfrm>
            <a:off x="2747760" y="3519671"/>
            <a:ext cx="2924462" cy="1239046"/>
          </a:xfrm>
          <a:prstGeom prst="rect">
            <a:avLst/>
          </a:prstGeom>
          <a:solidFill>
            <a:srgbClr val="55173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AD682BEC-1897-4243-9A76-EA738FD275AE}"/>
              </a:ext>
            </a:extLst>
          </p:cNvPr>
          <p:cNvSpPr/>
          <p:nvPr/>
        </p:nvSpPr>
        <p:spPr>
          <a:xfrm>
            <a:off x="2839180" y="3663200"/>
            <a:ext cx="2697325" cy="732117"/>
          </a:xfrm>
          <a:prstGeom prst="rect">
            <a:avLst/>
          </a:prstGeom>
          <a:noFill/>
        </p:spPr>
        <p:txBody>
          <a:bodyPr wrap="square" lIns="0" tIns="0" rIns="0" bIns="0">
            <a:noAutofit/>
          </a:bodyPr>
          <a:lstStyle/>
          <a:p>
            <a:pPr>
              <a:spcAft>
                <a:spcPts val="400"/>
              </a:spcAft>
            </a:pPr>
            <a:r>
              <a:rPr lang="en-GB" sz="1600" b="1" dirty="0">
                <a:solidFill>
                  <a:schemeClr val="tx1">
                    <a:lumMod val="75000"/>
                    <a:lumOff val="25000"/>
                  </a:schemeClr>
                </a:solidFill>
              </a:rPr>
              <a:t>Scale, depth &amp; reach</a:t>
            </a:r>
            <a:r>
              <a:rPr lang="en-GB" sz="1000" b="1" dirty="0">
                <a:solidFill>
                  <a:schemeClr val="tx1">
                    <a:lumMod val="75000"/>
                    <a:lumOff val="25000"/>
                  </a:schemeClr>
                </a:solidFill>
              </a:rPr>
              <a:t/>
            </a:r>
            <a:br>
              <a:rPr lang="en-GB" sz="1000" b="1" dirty="0">
                <a:solidFill>
                  <a:schemeClr val="tx1">
                    <a:lumMod val="75000"/>
                    <a:lumOff val="25000"/>
                  </a:schemeClr>
                </a:solidFill>
              </a:rPr>
            </a:br>
            <a:r>
              <a:rPr lang="en-GB" sz="1000" dirty="0">
                <a:solidFill>
                  <a:schemeClr val="tx1">
                    <a:lumMod val="75000"/>
                    <a:lumOff val="25000"/>
                  </a:schemeClr>
                </a:solidFill>
              </a:rPr>
              <a:t>A s</a:t>
            </a:r>
            <a:r>
              <a:rPr lang="en-US" sz="1000" dirty="0">
                <a:solidFill>
                  <a:schemeClr val="tx1">
                    <a:lumMod val="75000"/>
                    <a:lumOff val="25000"/>
                  </a:schemeClr>
                </a:solidFill>
              </a:rPr>
              <a:t>ingle index provider with the scale, depth, and reach to meet your needs across asset classes, styles and strategies.</a:t>
            </a:r>
          </a:p>
          <a:p>
            <a:pPr>
              <a:spcAft>
                <a:spcPts val="400"/>
              </a:spcAft>
            </a:pPr>
            <a:endParaRPr lang="en-GB" sz="900" dirty="0">
              <a:solidFill>
                <a:schemeClr val="tx1">
                  <a:lumMod val="75000"/>
                  <a:lumOff val="25000"/>
                </a:schemeClr>
              </a:solidFill>
            </a:endParaRPr>
          </a:p>
        </p:txBody>
      </p:sp>
      <p:sp>
        <p:nvSpPr>
          <p:cNvPr id="29" name="Rectangle 28">
            <a:extLst>
              <a:ext uri="{FF2B5EF4-FFF2-40B4-BE49-F238E27FC236}">
                <a16:creationId xmlns="" xmlns:a16="http://schemas.microsoft.com/office/drawing/2014/main" id="{4178B62C-BDBA-4178-99F9-B8F1F4AF0D1C}"/>
              </a:ext>
            </a:extLst>
          </p:cNvPr>
          <p:cNvSpPr/>
          <p:nvPr/>
        </p:nvSpPr>
        <p:spPr>
          <a:xfrm>
            <a:off x="5867473" y="3663200"/>
            <a:ext cx="2697325" cy="732117"/>
          </a:xfrm>
          <a:prstGeom prst="rect">
            <a:avLst/>
          </a:prstGeom>
          <a:noFill/>
        </p:spPr>
        <p:txBody>
          <a:bodyPr wrap="square" lIns="0" tIns="0" rIns="0" bIns="0">
            <a:noAutofit/>
          </a:bodyPr>
          <a:lstStyle/>
          <a:p>
            <a:pPr>
              <a:spcAft>
                <a:spcPts val="400"/>
              </a:spcAft>
            </a:pPr>
            <a:r>
              <a:rPr lang="en-GB" sz="1600" b="1" dirty="0">
                <a:solidFill>
                  <a:schemeClr val="tx1">
                    <a:lumMod val="75000"/>
                    <a:lumOff val="25000"/>
                  </a:schemeClr>
                </a:solidFill>
              </a:rPr>
              <a:t>True multi-asset solution</a:t>
            </a:r>
            <a:r>
              <a:rPr lang="en-GB" sz="1000" b="1" dirty="0">
                <a:solidFill>
                  <a:schemeClr val="tx1">
                    <a:lumMod val="75000"/>
                    <a:lumOff val="25000"/>
                  </a:schemeClr>
                </a:solidFill>
              </a:rPr>
              <a:t/>
            </a:r>
            <a:br>
              <a:rPr lang="en-GB" sz="1000" b="1" dirty="0">
                <a:solidFill>
                  <a:schemeClr val="tx1">
                    <a:lumMod val="75000"/>
                    <a:lumOff val="25000"/>
                  </a:schemeClr>
                </a:solidFill>
              </a:rPr>
            </a:br>
            <a:r>
              <a:rPr lang="en-US" sz="1000" dirty="0">
                <a:solidFill>
                  <a:schemeClr val="tx1">
                    <a:lumMod val="75000"/>
                    <a:lumOff val="25000"/>
                  </a:schemeClr>
                </a:solidFill>
              </a:rPr>
              <a:t>Established fixed income index business combined with our equity index expertise sets us apart, providing a true multi-asset solution.</a:t>
            </a:r>
          </a:p>
        </p:txBody>
      </p:sp>
      <p:sp>
        <p:nvSpPr>
          <p:cNvPr id="30" name="Rectangle 29">
            <a:extLst>
              <a:ext uri="{FF2B5EF4-FFF2-40B4-BE49-F238E27FC236}">
                <a16:creationId xmlns="" xmlns:a16="http://schemas.microsoft.com/office/drawing/2014/main" id="{2547F30D-B28A-48A2-A1FD-A48502D81A9A}"/>
              </a:ext>
            </a:extLst>
          </p:cNvPr>
          <p:cNvSpPr/>
          <p:nvPr/>
        </p:nvSpPr>
        <p:spPr>
          <a:xfrm>
            <a:off x="2747760" y="4830894"/>
            <a:ext cx="5935496" cy="1239046"/>
          </a:xfrm>
          <a:prstGeom prst="rect">
            <a:avLst/>
          </a:prstGeom>
          <a:solidFill>
            <a:srgbClr val="005B6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 xmlns:a16="http://schemas.microsoft.com/office/drawing/2014/main" id="{94CE3570-BD53-4AE4-9446-1C469F9E0A84}"/>
              </a:ext>
            </a:extLst>
          </p:cNvPr>
          <p:cNvSpPr/>
          <p:nvPr/>
        </p:nvSpPr>
        <p:spPr>
          <a:xfrm>
            <a:off x="2839180" y="4974423"/>
            <a:ext cx="4669204" cy="732117"/>
          </a:xfrm>
          <a:prstGeom prst="rect">
            <a:avLst/>
          </a:prstGeom>
          <a:noFill/>
        </p:spPr>
        <p:txBody>
          <a:bodyPr wrap="square" lIns="0" tIns="0" rIns="0" bIns="0">
            <a:noAutofit/>
          </a:bodyPr>
          <a:lstStyle/>
          <a:p>
            <a:pPr>
              <a:spcAft>
                <a:spcPts val="400"/>
              </a:spcAft>
            </a:pPr>
            <a:r>
              <a:rPr lang="en-GB" sz="1600" b="1" dirty="0">
                <a:solidFill>
                  <a:schemeClr val="tx1">
                    <a:lumMod val="75000"/>
                    <a:lumOff val="25000"/>
                  </a:schemeClr>
                </a:solidFill>
              </a:rPr>
              <a:t>Global perspective, local benchmarks</a:t>
            </a:r>
            <a:r>
              <a:rPr lang="en-GB" sz="1000" b="1" dirty="0">
                <a:solidFill>
                  <a:schemeClr val="tx1">
                    <a:lumMod val="75000"/>
                    <a:lumOff val="25000"/>
                  </a:schemeClr>
                </a:solidFill>
              </a:rPr>
              <a:t/>
            </a:r>
            <a:br>
              <a:rPr lang="en-GB" sz="1000" b="1" dirty="0">
                <a:solidFill>
                  <a:schemeClr val="tx1">
                    <a:lumMod val="75000"/>
                    <a:lumOff val="25000"/>
                  </a:schemeClr>
                </a:solidFill>
              </a:rPr>
            </a:br>
            <a:r>
              <a:rPr lang="en-US" sz="1000" dirty="0">
                <a:solidFill>
                  <a:schemeClr val="tx1">
                    <a:lumMod val="75000"/>
                    <a:lumOff val="25000"/>
                  </a:schemeClr>
                </a:solidFill>
              </a:rPr>
              <a:t>We are at the heart of global markets, combining global perspective with the knowledge gained developing local benchmarks for markets around the world.</a:t>
            </a:r>
          </a:p>
          <a:p>
            <a:pPr>
              <a:spcAft>
                <a:spcPts val="400"/>
              </a:spcAft>
            </a:pPr>
            <a:endParaRPr lang="en-GB" sz="900" dirty="0">
              <a:solidFill>
                <a:schemeClr val="tx1">
                  <a:lumMod val="75000"/>
                  <a:lumOff val="25000"/>
                </a:schemeClr>
              </a:solidFill>
            </a:endParaRPr>
          </a:p>
        </p:txBody>
      </p:sp>
    </p:spTree>
    <p:extLst>
      <p:ext uri="{BB962C8B-B14F-4D97-AF65-F5344CB8AC3E}">
        <p14:creationId xmlns:p14="http://schemas.microsoft.com/office/powerpoint/2010/main" val="316636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trusted partner</a:t>
            </a:r>
          </a:p>
        </p:txBody>
      </p:sp>
      <p:sp>
        <p:nvSpPr>
          <p:cNvPr id="3" name="Text Placeholder 2"/>
          <p:cNvSpPr>
            <a:spLocks noGrp="1"/>
          </p:cNvSpPr>
          <p:nvPr>
            <p:ph type="body" sz="quarter" idx="12"/>
          </p:nvPr>
        </p:nvSpPr>
        <p:spPr>
          <a:xfrm>
            <a:off x="457200" y="1336709"/>
            <a:ext cx="8229600" cy="673066"/>
          </a:xfrm>
        </p:spPr>
        <p:txBody>
          <a:bodyPr/>
          <a:lstStyle/>
          <a:p>
            <a:pPr marL="0" indent="0">
              <a:lnSpc>
                <a:spcPct val="110000"/>
              </a:lnSpc>
              <a:spcBef>
                <a:spcPts val="1200"/>
              </a:spcBef>
              <a:spcAft>
                <a:spcPts val="1200"/>
              </a:spcAft>
              <a:buNone/>
            </a:pPr>
            <a:r>
              <a:rPr lang="en-GB" sz="1600" b="0" dirty="0">
                <a:solidFill>
                  <a:schemeClr val="tx1">
                    <a:lumMod val="75000"/>
                    <a:lumOff val="25000"/>
                  </a:schemeClr>
                </a:solidFill>
              </a:rPr>
              <a:t>Many of the world’s largest asset owners and asset managers choose FTSE Russell to help them meet their specific business objectives and continue to innovate for the future. </a:t>
            </a:r>
          </a:p>
        </p:txBody>
      </p:sp>
      <p:graphicFrame>
        <p:nvGraphicFramePr>
          <p:cNvPr id="4" name="Table 3"/>
          <p:cNvGraphicFramePr>
            <a:graphicFrameLocks noGrp="1"/>
          </p:cNvGraphicFramePr>
          <p:nvPr>
            <p:extLst>
              <p:ext uri="{D42A27DB-BD31-4B8C-83A1-F6EECF244321}">
                <p14:modId xmlns:p14="http://schemas.microsoft.com/office/powerpoint/2010/main" val="3091448362"/>
              </p:ext>
            </p:extLst>
          </p:nvPr>
        </p:nvGraphicFramePr>
        <p:xfrm>
          <a:off x="457200" y="3346744"/>
          <a:ext cx="8229600" cy="2974806"/>
        </p:xfrm>
        <a:graphic>
          <a:graphicData uri="http://schemas.openxmlformats.org/drawingml/2006/table">
            <a:tbl>
              <a:tblPr firstRow="1" bandRow="1">
                <a:tableStyleId>{5C22544A-7EE6-4342-B048-85BDC9FD1C3A}</a:tableStyleId>
              </a:tblPr>
              <a:tblGrid>
                <a:gridCol w="2083699">
                  <a:extLst>
                    <a:ext uri="{9D8B030D-6E8A-4147-A177-3AD203B41FA5}">
                      <a16:colId xmlns="" xmlns:a16="http://schemas.microsoft.com/office/drawing/2014/main" val="20000"/>
                    </a:ext>
                  </a:extLst>
                </a:gridCol>
                <a:gridCol w="2079653">
                  <a:extLst>
                    <a:ext uri="{9D8B030D-6E8A-4147-A177-3AD203B41FA5}">
                      <a16:colId xmlns="" xmlns:a16="http://schemas.microsoft.com/office/drawing/2014/main" val="20001"/>
                    </a:ext>
                  </a:extLst>
                </a:gridCol>
                <a:gridCol w="2095837">
                  <a:extLst>
                    <a:ext uri="{9D8B030D-6E8A-4147-A177-3AD203B41FA5}">
                      <a16:colId xmlns="" xmlns:a16="http://schemas.microsoft.com/office/drawing/2014/main" val="20002"/>
                    </a:ext>
                  </a:extLst>
                </a:gridCol>
                <a:gridCol w="1970411">
                  <a:extLst>
                    <a:ext uri="{9D8B030D-6E8A-4147-A177-3AD203B41FA5}">
                      <a16:colId xmlns="" xmlns:a16="http://schemas.microsoft.com/office/drawing/2014/main" val="20003"/>
                    </a:ext>
                  </a:extLst>
                </a:gridCol>
              </a:tblGrid>
              <a:tr h="370840">
                <a:tc>
                  <a:txBody>
                    <a:bodyPr/>
                    <a:lstStyle/>
                    <a:p>
                      <a:r>
                        <a:rPr lang="en-GB" sz="1600" b="0" dirty="0">
                          <a:solidFill>
                            <a:srgbClr val="005B67"/>
                          </a:solidFill>
                        </a:rPr>
                        <a:t>Benchmark </a:t>
                      </a:r>
                      <a:br>
                        <a:rPr lang="en-GB" sz="1600" b="0" dirty="0">
                          <a:solidFill>
                            <a:srgbClr val="005B67"/>
                          </a:solidFill>
                        </a:rPr>
                      </a:br>
                      <a:r>
                        <a:rPr lang="en-GB" sz="1600" b="0" dirty="0">
                          <a:solidFill>
                            <a:srgbClr val="005B67"/>
                          </a:solidFill>
                        </a:rPr>
                        <a:t>switches</a:t>
                      </a:r>
                      <a:endParaRPr lang="en-GB" sz="1000" b="0" dirty="0">
                        <a:solidFill>
                          <a:srgbClr val="005B67"/>
                        </a:solidFill>
                      </a:endParaRPr>
                    </a:p>
                  </a:txBody>
                  <a:tcPr marL="0" marR="182880">
                    <a:noFill/>
                  </a:tcPr>
                </a:tc>
                <a:tc>
                  <a:txBody>
                    <a:bodyPr/>
                    <a:lstStyle/>
                    <a:p>
                      <a:r>
                        <a:rPr lang="en-GB" sz="1600" b="0" dirty="0">
                          <a:solidFill>
                            <a:srgbClr val="005B67"/>
                          </a:solidFill>
                        </a:rPr>
                        <a:t>Meeting regulatory requirements</a:t>
                      </a:r>
                      <a:endParaRPr lang="en-GB" sz="1000" b="0" dirty="0">
                        <a:solidFill>
                          <a:srgbClr val="005B67"/>
                        </a:solidFill>
                      </a:endParaRPr>
                    </a:p>
                  </a:txBody>
                  <a:tcPr marL="0" marR="182880">
                    <a:noFill/>
                  </a:tcPr>
                </a:tc>
                <a:tc>
                  <a:txBody>
                    <a:bodyPr/>
                    <a:lstStyle/>
                    <a:p>
                      <a:r>
                        <a:rPr lang="en-GB" sz="1600" b="0" dirty="0">
                          <a:solidFill>
                            <a:srgbClr val="005B67"/>
                          </a:solidFill>
                        </a:rPr>
                        <a:t>Pioneering smart sustainability</a:t>
                      </a:r>
                      <a:endParaRPr lang="en-GB" sz="1000" b="0" dirty="0">
                        <a:solidFill>
                          <a:srgbClr val="005B67"/>
                        </a:solidFill>
                      </a:endParaRPr>
                    </a:p>
                  </a:txBody>
                  <a:tcPr marL="0" marR="182880">
                    <a:noFill/>
                  </a:tcPr>
                </a:tc>
                <a:tc>
                  <a:txBody>
                    <a:bodyPr/>
                    <a:lstStyle/>
                    <a:p>
                      <a:r>
                        <a:rPr lang="en-GB" sz="1600" b="0" dirty="0">
                          <a:solidFill>
                            <a:srgbClr val="005B67"/>
                          </a:solidFill>
                        </a:rPr>
                        <a:t>Pioneering smart beta solutions</a:t>
                      </a:r>
                    </a:p>
                    <a:p>
                      <a:endParaRPr lang="en-GB" sz="1000" b="0" dirty="0">
                        <a:solidFill>
                          <a:srgbClr val="005B67"/>
                        </a:solidFill>
                      </a:endParaRPr>
                    </a:p>
                  </a:txBody>
                  <a:tcPr marL="0" marR="182880">
                    <a:noFill/>
                  </a:tcPr>
                </a:tc>
                <a:extLst>
                  <a:ext uri="{0D108BD9-81ED-4DB2-BD59-A6C34878D82A}">
                    <a16:rowId xmlns="" xmlns:a16="http://schemas.microsoft.com/office/drawing/2014/main" val="10000"/>
                  </a:ext>
                </a:extLst>
              </a:tr>
              <a:tr h="2243286">
                <a:tc>
                  <a:txBody>
                    <a:bodyPr/>
                    <a:lstStyle/>
                    <a:p>
                      <a:r>
                        <a:rPr lang="en-GB" sz="900" b="0" dirty="0">
                          <a:solidFill>
                            <a:schemeClr val="tx1">
                              <a:lumMod val="65000"/>
                              <a:lumOff val="35000"/>
                            </a:schemeClr>
                          </a:solidFill>
                        </a:rPr>
                        <a:t>We supported Vanguard through the</a:t>
                      </a:r>
                    </a:p>
                    <a:p>
                      <a:r>
                        <a:rPr lang="en-GB" sz="900" b="0" dirty="0">
                          <a:solidFill>
                            <a:schemeClr val="tx1">
                              <a:lumMod val="65000"/>
                              <a:lumOff val="35000"/>
                            </a:schemeClr>
                          </a:solidFill>
                        </a:rPr>
                        <a:t>transition of six leading international equity funds to FTSE Russell benchmarks. The world’s largest emerging markets ETF, the “Vanguard FTSE Emerging Markets ETF (VWO)”, broke new ground as it became the first of its kind to offer China A-shares along with All Cap exposure. FTSE Russell supported this change with the launch of a new transition index to minimise market impact.</a:t>
                      </a:r>
                    </a:p>
                    <a:p>
                      <a:endParaRPr lang="en-GB" sz="900" b="0" dirty="0">
                        <a:solidFill>
                          <a:schemeClr val="tx1">
                            <a:lumMod val="65000"/>
                            <a:lumOff val="35000"/>
                          </a:schemeClr>
                        </a:solidFill>
                      </a:endParaRPr>
                    </a:p>
                  </a:txBody>
                  <a:tcPr marL="0" marR="182880">
                    <a:noFill/>
                  </a:tcPr>
                </a:tc>
                <a:tc>
                  <a:txBody>
                    <a:bodyPr/>
                    <a:lstStyle/>
                    <a:p>
                      <a:r>
                        <a:rPr lang="en-GB" sz="900" b="0" dirty="0">
                          <a:solidFill>
                            <a:schemeClr val="tx1">
                              <a:lumMod val="65000"/>
                              <a:lumOff val="35000"/>
                            </a:schemeClr>
                          </a:solidFill>
                        </a:rPr>
                        <a:t>The Government of Hong Kong created the Mandatory Provident Fund (MPF), a defined contribution scheme, with compulsory participation by employers and employees. The Hong Kong Investment Fund Association and its advisors Willis Towers Watson turned to us to develop the FTSE MPF Index Series for their</a:t>
                      </a:r>
                      <a:r>
                        <a:rPr lang="en-GB" sz="900" b="0" baseline="0" dirty="0">
                          <a:solidFill>
                            <a:schemeClr val="tx1">
                              <a:lumMod val="65000"/>
                              <a:lumOff val="35000"/>
                            </a:schemeClr>
                          </a:solidFill>
                        </a:rPr>
                        <a:t> </a:t>
                      </a:r>
                      <a:r>
                        <a:rPr lang="en-GB" sz="900" b="0" dirty="0">
                          <a:solidFill>
                            <a:schemeClr val="tx1">
                              <a:lumMod val="65000"/>
                              <a:lumOff val="35000"/>
                            </a:schemeClr>
                          </a:solidFill>
                        </a:rPr>
                        <a:t>equity benchmark. The MPF</a:t>
                      </a:r>
                      <a:r>
                        <a:rPr lang="en-GB" sz="900" b="0" baseline="0" dirty="0">
                          <a:solidFill>
                            <a:schemeClr val="tx1">
                              <a:lumMod val="65000"/>
                              <a:lumOff val="35000"/>
                            </a:schemeClr>
                          </a:solidFill>
                        </a:rPr>
                        <a:t> WIGBI, now part of FTSE Russell’s fixed income indexes following the acquisition of the Citi fixed income indexes, is MPF’s fixed income benchmark.</a:t>
                      </a:r>
                      <a:endParaRPr lang="en-GB" sz="900" b="0" dirty="0">
                        <a:solidFill>
                          <a:schemeClr val="tx1">
                            <a:lumMod val="65000"/>
                            <a:lumOff val="35000"/>
                          </a:schemeClr>
                        </a:solidFill>
                      </a:endParaRPr>
                    </a:p>
                  </a:txBody>
                  <a:tcPr marL="0" marR="182880">
                    <a:noFill/>
                  </a:tcPr>
                </a:tc>
                <a:tc>
                  <a:txBody>
                    <a:bodyPr/>
                    <a:lstStyle/>
                    <a:p>
                      <a:r>
                        <a:rPr lang="en-GB" sz="900" b="0" dirty="0">
                          <a:solidFill>
                            <a:schemeClr val="tx1">
                              <a:lumMod val="65000"/>
                              <a:lumOff val="35000"/>
                            </a:schemeClr>
                          </a:solidFill>
                        </a:rPr>
                        <a:t>We worked with the UK’s largest asset manager and the UK’s largest bank to pioneer a new green index solution with a risk/return-aware objective. HSBC has invested </a:t>
                      </a:r>
                      <a:r>
                        <a:rPr lang="en-GB" sz="900" b="0" dirty="0" smtClean="0">
                          <a:solidFill>
                            <a:schemeClr val="tx1">
                              <a:lumMod val="65000"/>
                              <a:lumOff val="35000"/>
                            </a:schemeClr>
                          </a:solidFill>
                        </a:rPr>
                        <a:t>£4 billion </a:t>
                      </a:r>
                      <a:r>
                        <a:rPr lang="en-GB" sz="900" b="0" dirty="0">
                          <a:solidFill>
                            <a:schemeClr val="tx1">
                              <a:lumMod val="65000"/>
                              <a:lumOff val="35000"/>
                            </a:schemeClr>
                          </a:solidFill>
                        </a:rPr>
                        <a:t>of its UK employees’ pension savings in Legal &amp; General’s Future World Fund, as pressure mounts on large investors to protect their portfolios from the risks associated with climate change.</a:t>
                      </a:r>
                    </a:p>
                    <a:p>
                      <a:endParaRPr lang="en-GB" sz="900" b="0" dirty="0">
                        <a:solidFill>
                          <a:schemeClr val="tx1">
                            <a:lumMod val="65000"/>
                            <a:lumOff val="35000"/>
                          </a:schemeClr>
                        </a:solidFill>
                      </a:endParaRPr>
                    </a:p>
                  </a:txBody>
                  <a:tcPr marL="0" marR="182880">
                    <a:noFill/>
                  </a:tcPr>
                </a:tc>
                <a:tc>
                  <a:txBody>
                    <a:bodyPr/>
                    <a:lstStyle/>
                    <a:p>
                      <a:r>
                        <a:rPr lang="en-GB" sz="900" b="0" dirty="0">
                          <a:solidFill>
                            <a:schemeClr val="tx1">
                              <a:lumMod val="65000"/>
                              <a:lumOff val="35000"/>
                            </a:schemeClr>
                          </a:solidFill>
                        </a:rPr>
                        <a:t>One of the largest asset owners in the US turned to us when it considered portfolios based on fundamentals rather than market </a:t>
                      </a:r>
                      <a:r>
                        <a:rPr lang="en-GB" sz="900" b="0" dirty="0" smtClean="0">
                          <a:solidFill>
                            <a:schemeClr val="tx1">
                              <a:lumMod val="65000"/>
                              <a:lumOff val="35000"/>
                            </a:schemeClr>
                          </a:solidFill>
                        </a:rPr>
                        <a:t>capitalisation. </a:t>
                      </a:r>
                      <a:r>
                        <a:rPr lang="en-GB" sz="900" b="0" dirty="0">
                          <a:solidFill>
                            <a:schemeClr val="tx1">
                              <a:lumMod val="65000"/>
                              <a:lumOff val="35000"/>
                            </a:schemeClr>
                          </a:solidFill>
                        </a:rPr>
                        <a:t>Working with Research Affiliates, we created the first smart beta indexes – spawning a new index category. FTSE RAFI</a:t>
                      </a:r>
                      <a:r>
                        <a:rPr lang="en-GB" sz="900" b="0" baseline="0" dirty="0">
                          <a:solidFill>
                            <a:schemeClr val="tx1">
                              <a:lumMod val="65000"/>
                              <a:lumOff val="35000"/>
                            </a:schemeClr>
                          </a:solidFill>
                        </a:rPr>
                        <a:t> indexes are now available for both equity and fixed income. </a:t>
                      </a:r>
                      <a:endParaRPr lang="en-GB" sz="900" b="0" dirty="0">
                        <a:solidFill>
                          <a:schemeClr val="tx1">
                            <a:lumMod val="65000"/>
                            <a:lumOff val="35000"/>
                          </a:schemeClr>
                        </a:solidFill>
                      </a:endParaRPr>
                    </a:p>
                    <a:p>
                      <a:endParaRPr lang="en-GB" sz="900" b="0" dirty="0">
                        <a:solidFill>
                          <a:schemeClr val="tx1">
                            <a:lumMod val="65000"/>
                            <a:lumOff val="35000"/>
                          </a:schemeClr>
                        </a:solidFill>
                      </a:endParaRPr>
                    </a:p>
                  </a:txBody>
                  <a:tcPr marL="0" marR="182880">
                    <a:noFill/>
                  </a:tcPr>
                </a:tc>
                <a:extLst>
                  <a:ext uri="{0D108BD9-81ED-4DB2-BD59-A6C34878D82A}">
                    <a16:rowId xmlns="" xmlns:a16="http://schemas.microsoft.com/office/drawing/2014/main" val="10001"/>
                  </a:ext>
                </a:extLst>
              </a:tr>
            </a:tbl>
          </a:graphicData>
        </a:graphic>
      </p:graphicFrame>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1" t="6365" r="1313" b="6732"/>
          <a:stretch/>
        </p:blipFill>
        <p:spPr>
          <a:xfrm>
            <a:off x="457199" y="2160518"/>
            <a:ext cx="1985519" cy="1131254"/>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 t="5254" r="1583" b="7541"/>
          <a:stretch/>
        </p:blipFill>
        <p:spPr>
          <a:xfrm>
            <a:off x="2543354" y="2158710"/>
            <a:ext cx="1980086" cy="1133062"/>
          </a:xfrm>
          <a:prstGeom prst="rect">
            <a:avLst/>
          </a:prstGeom>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t="2260" b="8783"/>
          <a:stretch/>
        </p:blipFill>
        <p:spPr>
          <a:xfrm>
            <a:off x="4624076" y="2153693"/>
            <a:ext cx="1981044" cy="1138079"/>
          </a:xfrm>
          <a:prstGeom prst="rect">
            <a:avLst/>
          </a:prstGeom>
          <a:ln>
            <a:noFill/>
          </a:ln>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979" t="12206" r="56" b="12204"/>
          <a:stretch/>
        </p:blipFill>
        <p:spPr>
          <a:xfrm>
            <a:off x="6705756" y="2156921"/>
            <a:ext cx="1981044" cy="1134851"/>
          </a:xfrm>
          <a:prstGeom prst="rect">
            <a:avLst/>
          </a:prstGeom>
          <a:ln>
            <a:noFill/>
          </a:ln>
        </p:spPr>
      </p:pic>
    </p:spTree>
    <p:extLst>
      <p:ext uri="{BB962C8B-B14F-4D97-AF65-F5344CB8AC3E}">
        <p14:creationId xmlns:p14="http://schemas.microsoft.com/office/powerpoint/2010/main" val="1163321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3"/>
          <p:cNvSpPr txBox="1">
            <a:spLocks/>
          </p:cNvSpPr>
          <p:nvPr/>
        </p:nvSpPr>
        <p:spPr>
          <a:xfrm>
            <a:off x="457199" y="484556"/>
            <a:ext cx="8140535" cy="1231106"/>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600" b="1" kern="1200" baseline="0">
                <a:solidFill>
                  <a:schemeClr val="bg1"/>
                </a:solidFill>
                <a:latin typeface="+mj-lt"/>
                <a:ea typeface="+mj-ea"/>
                <a:cs typeface="+mj-cs"/>
              </a:defRPr>
            </a:lvl1pPr>
          </a:lstStyle>
          <a:p>
            <a:pPr marL="14816">
              <a:lnSpc>
                <a:spcPct val="100000"/>
              </a:lnSpc>
            </a:pPr>
            <a:r>
              <a:rPr lang="en-US" sz="4000" spc="76" dirty="0" smtClean="0">
                <a:solidFill>
                  <a:schemeClr val="accent1"/>
                </a:solidFill>
              </a:rPr>
              <a:t>The indexing continuum. </a:t>
            </a:r>
            <a:r>
              <a:rPr lang="en-US" sz="2000" spc="76" dirty="0" smtClean="0">
                <a:solidFill>
                  <a:schemeClr val="accent1"/>
                </a:solidFill>
              </a:rPr>
              <a:t>Demonstrating the completeness of the FTSE Russell offering available to our clients</a:t>
            </a:r>
            <a:endParaRPr lang="en-US" sz="2000" dirty="0">
              <a:solidFill>
                <a:schemeClr val="accent1"/>
              </a:solidFill>
            </a:endParaRPr>
          </a:p>
        </p:txBody>
      </p:sp>
      <p:sp>
        <p:nvSpPr>
          <p:cNvPr id="56" name="TextBox 55"/>
          <p:cNvSpPr txBox="1"/>
          <p:nvPr/>
        </p:nvSpPr>
        <p:spPr>
          <a:xfrm>
            <a:off x="1644256" y="2991725"/>
            <a:ext cx="1273104" cy="461665"/>
          </a:xfrm>
          <a:prstGeom prst="rect">
            <a:avLst/>
          </a:prstGeom>
          <a:noFill/>
        </p:spPr>
        <p:txBody>
          <a:bodyPr wrap="none" rtlCol="0">
            <a:spAutoFit/>
          </a:bodyPr>
          <a:lstStyle/>
          <a:p>
            <a:pPr algn="r"/>
            <a:r>
              <a:rPr lang="en-US" sz="1000" b="1" dirty="0" smtClean="0">
                <a:solidFill>
                  <a:schemeClr val="accent3"/>
                </a:solidFill>
              </a:rPr>
              <a:t>Style</a:t>
            </a:r>
          </a:p>
          <a:p>
            <a:pPr algn="r"/>
            <a:r>
              <a:rPr lang="en-US" sz="700" dirty="0" smtClean="0">
                <a:solidFill>
                  <a:schemeClr val="accent3"/>
                </a:solidFill>
              </a:rPr>
              <a:t>Russell Growth / Value</a:t>
            </a:r>
          </a:p>
          <a:p>
            <a:pPr algn="r"/>
            <a:r>
              <a:rPr lang="en-US" sz="700" dirty="0" smtClean="0">
                <a:solidFill>
                  <a:schemeClr val="accent3"/>
                </a:solidFill>
              </a:rPr>
              <a:t>Russell Defensive/Dynamic</a:t>
            </a:r>
            <a:endParaRPr lang="en-US" sz="700" dirty="0">
              <a:solidFill>
                <a:schemeClr val="accent3"/>
              </a:solidFill>
            </a:endParaRPr>
          </a:p>
        </p:txBody>
      </p:sp>
      <p:sp>
        <p:nvSpPr>
          <p:cNvPr id="57" name="TextBox 56"/>
          <p:cNvSpPr txBox="1"/>
          <p:nvPr/>
        </p:nvSpPr>
        <p:spPr>
          <a:xfrm>
            <a:off x="2782319" y="2398613"/>
            <a:ext cx="1298752" cy="569387"/>
          </a:xfrm>
          <a:prstGeom prst="rect">
            <a:avLst/>
          </a:prstGeom>
          <a:noFill/>
        </p:spPr>
        <p:txBody>
          <a:bodyPr wrap="none" rtlCol="0">
            <a:spAutoFit/>
          </a:bodyPr>
          <a:lstStyle/>
          <a:p>
            <a:pPr algn="r"/>
            <a:r>
              <a:rPr lang="en-US" sz="1000" b="1" dirty="0" smtClean="0">
                <a:solidFill>
                  <a:schemeClr val="accent3"/>
                </a:solidFill>
              </a:rPr>
              <a:t>Size</a:t>
            </a:r>
          </a:p>
          <a:p>
            <a:pPr algn="r"/>
            <a:r>
              <a:rPr lang="en-US" sz="700" dirty="0" smtClean="0">
                <a:solidFill>
                  <a:schemeClr val="accent3"/>
                </a:solidFill>
              </a:rPr>
              <a:t>FTSE 250 Mid-Cap UK</a:t>
            </a:r>
          </a:p>
          <a:p>
            <a:pPr algn="r"/>
            <a:r>
              <a:rPr lang="en-US" sz="700" dirty="0" smtClean="0">
                <a:solidFill>
                  <a:schemeClr val="accent3"/>
                </a:solidFill>
              </a:rPr>
              <a:t>Russell 1000 Large-Cap US</a:t>
            </a:r>
          </a:p>
          <a:p>
            <a:pPr algn="r"/>
            <a:r>
              <a:rPr lang="en-US" sz="700" dirty="0" smtClean="0">
                <a:solidFill>
                  <a:schemeClr val="accent3"/>
                </a:solidFill>
              </a:rPr>
              <a:t>Russell 2000 Small-Cap US</a:t>
            </a:r>
            <a:endParaRPr lang="en-US" sz="700" dirty="0">
              <a:solidFill>
                <a:schemeClr val="accent3"/>
              </a:solidFill>
            </a:endParaRPr>
          </a:p>
        </p:txBody>
      </p:sp>
      <p:sp>
        <p:nvSpPr>
          <p:cNvPr id="58" name="TextBox 57"/>
          <p:cNvSpPr txBox="1"/>
          <p:nvPr/>
        </p:nvSpPr>
        <p:spPr>
          <a:xfrm>
            <a:off x="498812" y="3537497"/>
            <a:ext cx="1805302" cy="461665"/>
          </a:xfrm>
          <a:prstGeom prst="rect">
            <a:avLst/>
          </a:prstGeom>
          <a:noFill/>
        </p:spPr>
        <p:txBody>
          <a:bodyPr wrap="none" rtlCol="0">
            <a:spAutoFit/>
          </a:bodyPr>
          <a:lstStyle/>
          <a:p>
            <a:pPr algn="r"/>
            <a:r>
              <a:rPr lang="en-US" sz="1000" b="1" dirty="0" smtClean="0">
                <a:solidFill>
                  <a:schemeClr val="accent3"/>
                </a:solidFill>
              </a:rPr>
              <a:t>REITS and Infrastructure</a:t>
            </a:r>
          </a:p>
          <a:p>
            <a:pPr algn="r"/>
            <a:r>
              <a:rPr lang="en-US" sz="700" dirty="0" smtClean="0">
                <a:solidFill>
                  <a:schemeClr val="accent3"/>
                </a:solidFill>
              </a:rPr>
              <a:t>FTSE EPRA/NAREIT Global Real Estate</a:t>
            </a:r>
          </a:p>
          <a:p>
            <a:pPr algn="r"/>
            <a:r>
              <a:rPr lang="en-US" sz="700" dirty="0" smtClean="0">
                <a:solidFill>
                  <a:schemeClr val="accent3"/>
                </a:solidFill>
              </a:rPr>
              <a:t>FSE Global Infrastructure</a:t>
            </a:r>
            <a:endParaRPr lang="en-US" sz="700" dirty="0">
              <a:solidFill>
                <a:schemeClr val="accent3"/>
              </a:solidFill>
            </a:endParaRPr>
          </a:p>
        </p:txBody>
      </p:sp>
      <p:grpSp>
        <p:nvGrpSpPr>
          <p:cNvPr id="59" name="Group 58"/>
          <p:cNvGrpSpPr/>
          <p:nvPr/>
        </p:nvGrpSpPr>
        <p:grpSpPr bwMode="gray">
          <a:xfrm>
            <a:off x="1486118" y="3145460"/>
            <a:ext cx="5200876" cy="5193742"/>
            <a:chOff x="1806841" y="2451100"/>
            <a:chExt cx="4949825" cy="4843701"/>
          </a:xfrm>
        </p:grpSpPr>
        <p:grpSp>
          <p:nvGrpSpPr>
            <p:cNvPr id="60" name="Group 59"/>
            <p:cNvGrpSpPr/>
            <p:nvPr/>
          </p:nvGrpSpPr>
          <p:grpSpPr bwMode="gray">
            <a:xfrm>
              <a:off x="2449485" y="3021658"/>
              <a:ext cx="3658176" cy="1887231"/>
              <a:chOff x="2449485" y="3021658"/>
              <a:chExt cx="3658176" cy="1887231"/>
            </a:xfrm>
          </p:grpSpPr>
          <p:sp>
            <p:nvSpPr>
              <p:cNvPr id="79" name="Freeform 9"/>
              <p:cNvSpPr>
                <a:spLocks/>
              </p:cNvSpPr>
              <p:nvPr/>
            </p:nvSpPr>
            <p:spPr bwMode="gray">
              <a:xfrm>
                <a:off x="4279470" y="3021658"/>
                <a:ext cx="913198" cy="496347"/>
              </a:xfrm>
              <a:custGeom>
                <a:avLst/>
                <a:gdLst>
                  <a:gd name="T0" fmla="*/ 4246 w 4246"/>
                  <a:gd name="T1" fmla="*/ 1138 h 2241"/>
                  <a:gd name="T2" fmla="*/ 0 w 4246"/>
                  <a:gd name="T3" fmla="*/ 0 h 2241"/>
                  <a:gd name="T4" fmla="*/ 0 w 4246"/>
                  <a:gd name="T5" fmla="*/ 1274 h 2241"/>
                  <a:gd name="T6" fmla="*/ 3609 w 4246"/>
                  <a:gd name="T7" fmla="*/ 2241 h 2241"/>
                  <a:gd name="T8" fmla="*/ 4246 w 4246"/>
                  <a:gd name="T9" fmla="*/ 1138 h 2241"/>
                </a:gdLst>
                <a:ahLst/>
                <a:cxnLst>
                  <a:cxn ang="0">
                    <a:pos x="T0" y="T1"/>
                  </a:cxn>
                  <a:cxn ang="0">
                    <a:pos x="T2" y="T3"/>
                  </a:cxn>
                  <a:cxn ang="0">
                    <a:pos x="T4" y="T5"/>
                  </a:cxn>
                  <a:cxn ang="0">
                    <a:pos x="T6" y="T7"/>
                  </a:cxn>
                  <a:cxn ang="0">
                    <a:pos x="T8" y="T9"/>
                  </a:cxn>
                </a:cxnLst>
                <a:rect l="0" t="0" r="r" b="b"/>
                <a:pathLst>
                  <a:path w="4246" h="2241">
                    <a:moveTo>
                      <a:pt x="4246" y="1138"/>
                    </a:moveTo>
                    <a:cubicBezTo>
                      <a:pt x="2955" y="393"/>
                      <a:pt x="1491" y="0"/>
                      <a:pt x="0" y="0"/>
                    </a:cubicBezTo>
                    <a:lnTo>
                      <a:pt x="0" y="1274"/>
                    </a:lnTo>
                    <a:cubicBezTo>
                      <a:pt x="1267" y="1274"/>
                      <a:pt x="2512" y="1608"/>
                      <a:pt x="3609" y="2241"/>
                    </a:cubicBezTo>
                    <a:lnTo>
                      <a:pt x="4246" y="1138"/>
                    </a:lnTo>
                    <a:close/>
                  </a:path>
                </a:pathLst>
              </a:custGeom>
              <a:solidFill>
                <a:srgbClr val="87558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0"/>
              <p:cNvSpPr>
                <a:spLocks/>
              </p:cNvSpPr>
              <p:nvPr/>
            </p:nvSpPr>
            <p:spPr bwMode="gray">
              <a:xfrm>
                <a:off x="5056317" y="3273536"/>
                <a:ext cx="805552" cy="831567"/>
              </a:xfrm>
              <a:custGeom>
                <a:avLst/>
                <a:gdLst>
                  <a:gd name="T0" fmla="*/ 3745 w 3745"/>
                  <a:gd name="T1" fmla="*/ 3108 h 3745"/>
                  <a:gd name="T2" fmla="*/ 637 w 3745"/>
                  <a:gd name="T3" fmla="*/ 0 h 3745"/>
                  <a:gd name="T4" fmla="*/ 0 w 3745"/>
                  <a:gd name="T5" fmla="*/ 1103 h 3745"/>
                  <a:gd name="T6" fmla="*/ 2642 w 3745"/>
                  <a:gd name="T7" fmla="*/ 3745 h 3745"/>
                  <a:gd name="T8" fmla="*/ 3745 w 3745"/>
                  <a:gd name="T9" fmla="*/ 3108 h 3745"/>
                </a:gdLst>
                <a:ahLst/>
                <a:cxnLst>
                  <a:cxn ang="0">
                    <a:pos x="T0" y="T1"/>
                  </a:cxn>
                  <a:cxn ang="0">
                    <a:pos x="T2" y="T3"/>
                  </a:cxn>
                  <a:cxn ang="0">
                    <a:pos x="T4" y="T5"/>
                  </a:cxn>
                  <a:cxn ang="0">
                    <a:pos x="T6" y="T7"/>
                  </a:cxn>
                  <a:cxn ang="0">
                    <a:pos x="T8" y="T9"/>
                  </a:cxn>
                </a:cxnLst>
                <a:rect l="0" t="0" r="r" b="b"/>
                <a:pathLst>
                  <a:path w="3745" h="3745">
                    <a:moveTo>
                      <a:pt x="3745" y="3108"/>
                    </a:moveTo>
                    <a:cubicBezTo>
                      <a:pt x="3000" y="1817"/>
                      <a:pt x="1928" y="745"/>
                      <a:pt x="637" y="0"/>
                    </a:cubicBezTo>
                    <a:lnTo>
                      <a:pt x="0" y="1103"/>
                    </a:lnTo>
                    <a:cubicBezTo>
                      <a:pt x="1097" y="1737"/>
                      <a:pt x="2008" y="2648"/>
                      <a:pt x="2642" y="3745"/>
                    </a:cubicBezTo>
                    <a:lnTo>
                      <a:pt x="3745" y="3108"/>
                    </a:lnTo>
                    <a:close/>
                  </a:path>
                </a:pathLst>
              </a:custGeom>
              <a:solidFill>
                <a:srgbClr val="7F134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1"/>
              <p:cNvSpPr>
                <a:spLocks/>
              </p:cNvSpPr>
              <p:nvPr/>
            </p:nvSpPr>
            <p:spPr bwMode="gray">
              <a:xfrm>
                <a:off x="5625047" y="3964348"/>
                <a:ext cx="482614" cy="944541"/>
              </a:xfrm>
              <a:custGeom>
                <a:avLst/>
                <a:gdLst>
                  <a:gd name="T0" fmla="*/ 2241 w 2241"/>
                  <a:gd name="T1" fmla="*/ 4246 h 4246"/>
                  <a:gd name="T2" fmla="*/ 1103 w 2241"/>
                  <a:gd name="T3" fmla="*/ 0 h 4246"/>
                  <a:gd name="T4" fmla="*/ 0 w 2241"/>
                  <a:gd name="T5" fmla="*/ 637 h 4246"/>
                  <a:gd name="T6" fmla="*/ 967 w 2241"/>
                  <a:gd name="T7" fmla="*/ 4246 h 4246"/>
                  <a:gd name="T8" fmla="*/ 2241 w 2241"/>
                  <a:gd name="T9" fmla="*/ 4246 h 4246"/>
                </a:gdLst>
                <a:ahLst/>
                <a:cxnLst>
                  <a:cxn ang="0">
                    <a:pos x="T0" y="T1"/>
                  </a:cxn>
                  <a:cxn ang="0">
                    <a:pos x="T2" y="T3"/>
                  </a:cxn>
                  <a:cxn ang="0">
                    <a:pos x="T4" y="T5"/>
                  </a:cxn>
                  <a:cxn ang="0">
                    <a:pos x="T6" y="T7"/>
                  </a:cxn>
                  <a:cxn ang="0">
                    <a:pos x="T8" y="T9"/>
                  </a:cxn>
                </a:cxnLst>
                <a:rect l="0" t="0" r="r" b="b"/>
                <a:pathLst>
                  <a:path w="2241" h="4246">
                    <a:moveTo>
                      <a:pt x="2241" y="4246"/>
                    </a:moveTo>
                    <a:cubicBezTo>
                      <a:pt x="2241" y="2756"/>
                      <a:pt x="1848" y="1291"/>
                      <a:pt x="1103" y="0"/>
                    </a:cubicBezTo>
                    <a:lnTo>
                      <a:pt x="0" y="637"/>
                    </a:lnTo>
                    <a:cubicBezTo>
                      <a:pt x="633" y="1734"/>
                      <a:pt x="967" y="2979"/>
                      <a:pt x="967" y="4246"/>
                    </a:cubicBezTo>
                    <a:lnTo>
                      <a:pt x="2241" y="424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8"/>
              <p:cNvSpPr>
                <a:spLocks/>
              </p:cNvSpPr>
              <p:nvPr/>
            </p:nvSpPr>
            <p:spPr bwMode="gray">
              <a:xfrm>
                <a:off x="2449485" y="3964348"/>
                <a:ext cx="482614" cy="944541"/>
              </a:xfrm>
              <a:custGeom>
                <a:avLst/>
                <a:gdLst>
                  <a:gd name="T0" fmla="*/ 2276 w 4482"/>
                  <a:gd name="T1" fmla="*/ 0 h 8492"/>
                  <a:gd name="T2" fmla="*/ 0 w 4482"/>
                  <a:gd name="T3" fmla="*/ 8492 h 8492"/>
                  <a:gd name="T4" fmla="*/ 2548 w 4482"/>
                  <a:gd name="T5" fmla="*/ 8492 h 8492"/>
                  <a:gd name="T6" fmla="*/ 4482 w 4482"/>
                  <a:gd name="T7" fmla="*/ 1274 h 8492"/>
                  <a:gd name="T8" fmla="*/ 2276 w 4482"/>
                  <a:gd name="T9" fmla="*/ 0 h 8492"/>
                </a:gdLst>
                <a:ahLst/>
                <a:cxnLst>
                  <a:cxn ang="0">
                    <a:pos x="T0" y="T1"/>
                  </a:cxn>
                  <a:cxn ang="0">
                    <a:pos x="T2" y="T3"/>
                  </a:cxn>
                  <a:cxn ang="0">
                    <a:pos x="T4" y="T5"/>
                  </a:cxn>
                  <a:cxn ang="0">
                    <a:pos x="T6" y="T7"/>
                  </a:cxn>
                  <a:cxn ang="0">
                    <a:pos x="T8" y="T9"/>
                  </a:cxn>
                </a:cxnLst>
                <a:rect l="0" t="0" r="r" b="b"/>
                <a:pathLst>
                  <a:path w="4482" h="8492">
                    <a:moveTo>
                      <a:pt x="2276" y="0"/>
                    </a:moveTo>
                    <a:cubicBezTo>
                      <a:pt x="785" y="2582"/>
                      <a:pt x="0" y="5511"/>
                      <a:pt x="0" y="8492"/>
                    </a:cubicBezTo>
                    <a:lnTo>
                      <a:pt x="2548" y="8492"/>
                    </a:lnTo>
                    <a:cubicBezTo>
                      <a:pt x="2548" y="5958"/>
                      <a:pt x="3215" y="3468"/>
                      <a:pt x="4482" y="1274"/>
                    </a:cubicBezTo>
                    <a:lnTo>
                      <a:pt x="2276" y="0"/>
                    </a:lnTo>
                    <a:close/>
                  </a:path>
                </a:pathLst>
              </a:custGeom>
              <a:solidFill>
                <a:srgbClr val="80ADB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9"/>
              <p:cNvSpPr>
                <a:spLocks/>
              </p:cNvSpPr>
              <p:nvPr/>
            </p:nvSpPr>
            <p:spPr bwMode="gray">
              <a:xfrm>
                <a:off x="2695277" y="3273536"/>
                <a:ext cx="805552" cy="831567"/>
              </a:xfrm>
              <a:custGeom>
                <a:avLst/>
                <a:gdLst>
                  <a:gd name="T0" fmla="*/ 3108 w 3745"/>
                  <a:gd name="T1" fmla="*/ 0 h 3745"/>
                  <a:gd name="T2" fmla="*/ 0 w 3745"/>
                  <a:gd name="T3" fmla="*/ 3108 h 3745"/>
                  <a:gd name="T4" fmla="*/ 1103 w 3745"/>
                  <a:gd name="T5" fmla="*/ 3745 h 3745"/>
                  <a:gd name="T6" fmla="*/ 3745 w 3745"/>
                  <a:gd name="T7" fmla="*/ 1103 h 3745"/>
                  <a:gd name="T8" fmla="*/ 3108 w 3745"/>
                  <a:gd name="T9" fmla="*/ 0 h 3745"/>
                </a:gdLst>
                <a:ahLst/>
                <a:cxnLst>
                  <a:cxn ang="0">
                    <a:pos x="T0" y="T1"/>
                  </a:cxn>
                  <a:cxn ang="0">
                    <a:pos x="T2" y="T3"/>
                  </a:cxn>
                  <a:cxn ang="0">
                    <a:pos x="T4" y="T5"/>
                  </a:cxn>
                  <a:cxn ang="0">
                    <a:pos x="T6" y="T7"/>
                  </a:cxn>
                  <a:cxn ang="0">
                    <a:pos x="T8" y="T9"/>
                  </a:cxn>
                </a:cxnLst>
                <a:rect l="0" t="0" r="r" b="b"/>
                <a:pathLst>
                  <a:path w="3745" h="3745">
                    <a:moveTo>
                      <a:pt x="3108" y="0"/>
                    </a:moveTo>
                    <a:cubicBezTo>
                      <a:pt x="1817" y="745"/>
                      <a:pt x="745" y="1817"/>
                      <a:pt x="0" y="3108"/>
                    </a:cubicBezTo>
                    <a:lnTo>
                      <a:pt x="1103" y="3745"/>
                    </a:lnTo>
                    <a:cubicBezTo>
                      <a:pt x="1737" y="2648"/>
                      <a:pt x="2648" y="1737"/>
                      <a:pt x="3745" y="1103"/>
                    </a:cubicBezTo>
                    <a:lnTo>
                      <a:pt x="3108" y="0"/>
                    </a:lnTo>
                    <a:close/>
                  </a:path>
                </a:pathLst>
              </a:custGeom>
              <a:solidFill>
                <a:srgbClr val="2C6C8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0"/>
              <p:cNvSpPr>
                <a:spLocks/>
              </p:cNvSpPr>
              <p:nvPr/>
            </p:nvSpPr>
            <p:spPr bwMode="gray">
              <a:xfrm>
                <a:off x="3364478" y="3021658"/>
                <a:ext cx="914993" cy="496347"/>
              </a:xfrm>
              <a:custGeom>
                <a:avLst/>
                <a:gdLst>
                  <a:gd name="T0" fmla="*/ 4246 w 4246"/>
                  <a:gd name="T1" fmla="*/ 0 h 2241"/>
                  <a:gd name="T2" fmla="*/ 0 w 4246"/>
                  <a:gd name="T3" fmla="*/ 1138 h 2241"/>
                  <a:gd name="T4" fmla="*/ 637 w 4246"/>
                  <a:gd name="T5" fmla="*/ 2241 h 2241"/>
                  <a:gd name="T6" fmla="*/ 4246 w 4246"/>
                  <a:gd name="T7" fmla="*/ 1274 h 2241"/>
                  <a:gd name="T8" fmla="*/ 4246 w 4246"/>
                  <a:gd name="T9" fmla="*/ 0 h 2241"/>
                </a:gdLst>
                <a:ahLst/>
                <a:cxnLst>
                  <a:cxn ang="0">
                    <a:pos x="T0" y="T1"/>
                  </a:cxn>
                  <a:cxn ang="0">
                    <a:pos x="T2" y="T3"/>
                  </a:cxn>
                  <a:cxn ang="0">
                    <a:pos x="T4" y="T5"/>
                  </a:cxn>
                  <a:cxn ang="0">
                    <a:pos x="T6" y="T7"/>
                  </a:cxn>
                  <a:cxn ang="0">
                    <a:pos x="T8" y="T9"/>
                  </a:cxn>
                </a:cxnLst>
                <a:rect l="0" t="0" r="r" b="b"/>
                <a:pathLst>
                  <a:path w="4246" h="2241">
                    <a:moveTo>
                      <a:pt x="4246" y="0"/>
                    </a:moveTo>
                    <a:cubicBezTo>
                      <a:pt x="2755" y="0"/>
                      <a:pt x="1291" y="393"/>
                      <a:pt x="0" y="1138"/>
                    </a:cubicBezTo>
                    <a:lnTo>
                      <a:pt x="637" y="2241"/>
                    </a:lnTo>
                    <a:cubicBezTo>
                      <a:pt x="1734" y="1608"/>
                      <a:pt x="2979" y="1274"/>
                      <a:pt x="4246" y="1274"/>
                    </a:cubicBezTo>
                    <a:lnTo>
                      <a:pt x="42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Arc 60"/>
            <p:cNvSpPr/>
            <p:nvPr/>
          </p:nvSpPr>
          <p:spPr bwMode="gray">
            <a:xfrm>
              <a:off x="1847191" y="2501533"/>
              <a:ext cx="4789180" cy="4793268"/>
            </a:xfrm>
            <a:prstGeom prst="arc">
              <a:avLst>
                <a:gd name="adj1" fmla="val 16350608"/>
                <a:gd name="adj2" fmla="val 23524"/>
              </a:avLst>
            </a:prstGeom>
            <a:ln w="9525">
              <a:solidFill>
                <a:schemeClr val="accent3"/>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bwMode="gray">
            <a:xfrm flipH="1">
              <a:off x="1939272" y="2501533"/>
              <a:ext cx="4789180" cy="4793268"/>
            </a:xfrm>
            <a:prstGeom prst="arc">
              <a:avLst>
                <a:gd name="adj1" fmla="val 16350608"/>
                <a:gd name="adj2" fmla="val 23524"/>
              </a:avLst>
            </a:prstGeom>
            <a:ln w="9525">
              <a:solidFill>
                <a:schemeClr val="accent3"/>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 name="Group 62"/>
            <p:cNvGrpSpPr/>
            <p:nvPr/>
          </p:nvGrpSpPr>
          <p:grpSpPr bwMode="gray">
            <a:xfrm>
              <a:off x="1806841" y="5068887"/>
              <a:ext cx="4949825" cy="55563"/>
              <a:chOff x="1934425" y="5068887"/>
              <a:chExt cx="4949825" cy="55563"/>
            </a:xfrm>
          </p:grpSpPr>
          <p:sp>
            <p:nvSpPr>
              <p:cNvPr id="77" name="Freeform 76"/>
              <p:cNvSpPr>
                <a:spLocks/>
              </p:cNvSpPr>
              <p:nvPr/>
            </p:nvSpPr>
            <p:spPr bwMode="gray">
              <a:xfrm>
                <a:off x="1934425" y="5068887"/>
                <a:ext cx="2486025" cy="55563"/>
              </a:xfrm>
              <a:custGeom>
                <a:avLst/>
                <a:gdLst>
                  <a:gd name="T0" fmla="*/ 1566 w 1566"/>
                  <a:gd name="T1" fmla="*/ 35 h 35"/>
                  <a:gd name="T2" fmla="*/ 0 w 1566"/>
                  <a:gd name="T3" fmla="*/ 35 h 35"/>
                  <a:gd name="T4" fmla="*/ 0 w 1566"/>
                  <a:gd name="T5" fmla="*/ 0 h 35"/>
                  <a:gd name="T6" fmla="*/ 1566 w 1566"/>
                  <a:gd name="T7" fmla="*/ 0 h 35"/>
                  <a:gd name="T8" fmla="*/ 1566 w 1566"/>
                  <a:gd name="T9" fmla="*/ 0 h 35"/>
                  <a:gd name="T10" fmla="*/ 1566 w 1566"/>
                  <a:gd name="T11" fmla="*/ 35 h 35"/>
                </a:gdLst>
                <a:ahLst/>
                <a:cxnLst>
                  <a:cxn ang="0">
                    <a:pos x="T0" y="T1"/>
                  </a:cxn>
                  <a:cxn ang="0">
                    <a:pos x="T2" y="T3"/>
                  </a:cxn>
                  <a:cxn ang="0">
                    <a:pos x="T4" y="T5"/>
                  </a:cxn>
                  <a:cxn ang="0">
                    <a:pos x="T6" y="T7"/>
                  </a:cxn>
                  <a:cxn ang="0">
                    <a:pos x="T8" y="T9"/>
                  </a:cxn>
                  <a:cxn ang="0">
                    <a:pos x="T10" y="T11"/>
                  </a:cxn>
                </a:cxnLst>
                <a:rect l="0" t="0" r="r" b="b"/>
                <a:pathLst>
                  <a:path w="1566" h="35">
                    <a:moveTo>
                      <a:pt x="1566" y="35"/>
                    </a:moveTo>
                    <a:lnTo>
                      <a:pt x="0" y="35"/>
                    </a:lnTo>
                    <a:lnTo>
                      <a:pt x="0" y="0"/>
                    </a:lnTo>
                    <a:lnTo>
                      <a:pt x="1566" y="0"/>
                    </a:lnTo>
                    <a:lnTo>
                      <a:pt x="1566" y="0"/>
                    </a:lnTo>
                    <a:lnTo>
                      <a:pt x="1566" y="35"/>
                    </a:ln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gray">
              <a:xfrm>
                <a:off x="4420450" y="5068887"/>
                <a:ext cx="2463800" cy="55563"/>
              </a:xfrm>
              <a:custGeom>
                <a:avLst/>
                <a:gdLst>
                  <a:gd name="T0" fmla="*/ 1552 w 1552"/>
                  <a:gd name="T1" fmla="*/ 35 h 35"/>
                  <a:gd name="T2" fmla="*/ 0 w 1552"/>
                  <a:gd name="T3" fmla="*/ 35 h 35"/>
                  <a:gd name="T4" fmla="*/ 0 w 1552"/>
                  <a:gd name="T5" fmla="*/ 35 h 35"/>
                  <a:gd name="T6" fmla="*/ 0 w 1552"/>
                  <a:gd name="T7" fmla="*/ 0 h 35"/>
                  <a:gd name="T8" fmla="*/ 1552 w 1552"/>
                  <a:gd name="T9" fmla="*/ 0 h 35"/>
                  <a:gd name="T10" fmla="*/ 1552 w 1552"/>
                  <a:gd name="T11" fmla="*/ 35 h 35"/>
                </a:gdLst>
                <a:ahLst/>
                <a:cxnLst>
                  <a:cxn ang="0">
                    <a:pos x="T0" y="T1"/>
                  </a:cxn>
                  <a:cxn ang="0">
                    <a:pos x="T2" y="T3"/>
                  </a:cxn>
                  <a:cxn ang="0">
                    <a:pos x="T4" y="T5"/>
                  </a:cxn>
                  <a:cxn ang="0">
                    <a:pos x="T6" y="T7"/>
                  </a:cxn>
                  <a:cxn ang="0">
                    <a:pos x="T8" y="T9"/>
                  </a:cxn>
                  <a:cxn ang="0">
                    <a:pos x="T10" y="T11"/>
                  </a:cxn>
                </a:cxnLst>
                <a:rect l="0" t="0" r="r" b="b"/>
                <a:pathLst>
                  <a:path w="1552" h="35">
                    <a:moveTo>
                      <a:pt x="1552" y="35"/>
                    </a:moveTo>
                    <a:lnTo>
                      <a:pt x="0" y="35"/>
                    </a:lnTo>
                    <a:lnTo>
                      <a:pt x="0" y="35"/>
                    </a:lnTo>
                    <a:lnTo>
                      <a:pt x="0" y="0"/>
                    </a:lnTo>
                    <a:lnTo>
                      <a:pt x="1552" y="0"/>
                    </a:lnTo>
                    <a:lnTo>
                      <a:pt x="1552" y="3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4" name="Freeform 65"/>
            <p:cNvSpPr>
              <a:spLocks/>
            </p:cNvSpPr>
            <p:nvPr/>
          </p:nvSpPr>
          <p:spPr bwMode="gray">
            <a:xfrm>
              <a:off x="2209800" y="2803914"/>
              <a:ext cx="4133466" cy="2084704"/>
            </a:xfrm>
            <a:custGeom>
              <a:avLst/>
              <a:gdLst>
                <a:gd name="T0" fmla="*/ 16984 w 16984"/>
                <a:gd name="T1" fmla="*/ 8492 h 8492"/>
                <a:gd name="T2" fmla="*/ 8492 w 16984"/>
                <a:gd name="T3" fmla="*/ 0 h 8492"/>
                <a:gd name="T4" fmla="*/ 0 w 16984"/>
                <a:gd name="T5" fmla="*/ 8492 h 8492"/>
                <a:gd name="T6" fmla="*/ 0 w 16984"/>
                <a:gd name="T7" fmla="*/ 8492 h 8492"/>
                <a:gd name="T8" fmla="*/ 1104 w 16984"/>
                <a:gd name="T9" fmla="*/ 8492 h 8492"/>
                <a:gd name="T10" fmla="*/ 8492 w 16984"/>
                <a:gd name="T11" fmla="*/ 1104 h 8492"/>
                <a:gd name="T12" fmla="*/ 15880 w 16984"/>
                <a:gd name="T13" fmla="*/ 8492 h 8492"/>
                <a:gd name="T14" fmla="*/ 15880 w 16984"/>
                <a:gd name="T15" fmla="*/ 8492 h 8492"/>
                <a:gd name="T16" fmla="*/ 16984 w 16984"/>
                <a:gd name="T17" fmla="*/ 8492 h 8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84" h="8492">
                  <a:moveTo>
                    <a:pt x="16984" y="8492"/>
                  </a:moveTo>
                  <a:cubicBezTo>
                    <a:pt x="16984" y="3802"/>
                    <a:pt x="13182" y="0"/>
                    <a:pt x="8492" y="0"/>
                  </a:cubicBezTo>
                  <a:cubicBezTo>
                    <a:pt x="3802" y="0"/>
                    <a:pt x="0" y="3802"/>
                    <a:pt x="0" y="8492"/>
                  </a:cubicBezTo>
                  <a:cubicBezTo>
                    <a:pt x="0" y="8492"/>
                    <a:pt x="0" y="8492"/>
                    <a:pt x="0" y="8492"/>
                  </a:cubicBezTo>
                  <a:lnTo>
                    <a:pt x="1104" y="8492"/>
                  </a:lnTo>
                  <a:cubicBezTo>
                    <a:pt x="1104" y="4412"/>
                    <a:pt x="4412" y="1104"/>
                    <a:pt x="8492" y="1104"/>
                  </a:cubicBezTo>
                  <a:cubicBezTo>
                    <a:pt x="12572" y="1104"/>
                    <a:pt x="15880" y="4412"/>
                    <a:pt x="15880" y="8492"/>
                  </a:cubicBezTo>
                  <a:cubicBezTo>
                    <a:pt x="15880" y="8492"/>
                    <a:pt x="15880" y="8492"/>
                    <a:pt x="15880" y="8492"/>
                  </a:cubicBezTo>
                  <a:lnTo>
                    <a:pt x="16984" y="8492"/>
                  </a:lnTo>
                  <a:close/>
                </a:path>
              </a:pathLst>
            </a:custGeom>
            <a:gradFill flip="none" rotWithShape="0">
              <a:gsLst>
                <a:gs pos="0">
                  <a:schemeClr val="accent3"/>
                </a:gs>
                <a:gs pos="49000">
                  <a:srgbClr val="B1718C"/>
                </a:gs>
                <a:gs pos="98000">
                  <a:srgbClr val="7F1340"/>
                </a:gs>
              </a:gsLst>
              <a:lin ang="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p:nvSpPr>
          <p:spPr bwMode="gray">
            <a:xfrm>
              <a:off x="2166704" y="4878392"/>
              <a:ext cx="4202346" cy="146050"/>
            </a:xfrm>
            <a:custGeom>
              <a:avLst/>
              <a:gdLst>
                <a:gd name="T0" fmla="*/ 0 w 2530"/>
                <a:gd name="T1" fmla="*/ 0 h 92"/>
                <a:gd name="T2" fmla="*/ 0 w 2530"/>
                <a:gd name="T3" fmla="*/ 92 h 92"/>
                <a:gd name="T4" fmla="*/ 2530 w 2530"/>
                <a:gd name="T5" fmla="*/ 92 h 92"/>
                <a:gd name="T6" fmla="*/ 2530 w 2530"/>
                <a:gd name="T7" fmla="*/ 0 h 92"/>
                <a:gd name="T8" fmla="*/ 0 w 2530"/>
                <a:gd name="T9" fmla="*/ 0 h 92"/>
                <a:gd name="T10" fmla="*/ 0 w 2530"/>
                <a:gd name="T11" fmla="*/ 0 h 92"/>
              </a:gdLst>
              <a:ahLst/>
              <a:cxnLst>
                <a:cxn ang="0">
                  <a:pos x="T0" y="T1"/>
                </a:cxn>
                <a:cxn ang="0">
                  <a:pos x="T2" y="T3"/>
                </a:cxn>
                <a:cxn ang="0">
                  <a:pos x="T4" y="T5"/>
                </a:cxn>
                <a:cxn ang="0">
                  <a:pos x="T6" y="T7"/>
                </a:cxn>
                <a:cxn ang="0">
                  <a:pos x="T8" y="T9"/>
                </a:cxn>
                <a:cxn ang="0">
                  <a:pos x="T10" y="T11"/>
                </a:cxn>
              </a:cxnLst>
              <a:rect l="0" t="0" r="r" b="b"/>
              <a:pathLst>
                <a:path w="2530" h="92">
                  <a:moveTo>
                    <a:pt x="0" y="0"/>
                  </a:moveTo>
                  <a:lnTo>
                    <a:pt x="0" y="92"/>
                  </a:lnTo>
                  <a:lnTo>
                    <a:pt x="2530" y="92"/>
                  </a:lnTo>
                  <a:lnTo>
                    <a:pt x="253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66" name="Straight Connector 65"/>
            <p:cNvCxnSpPr>
              <a:endCxn id="84" idx="2"/>
            </p:cNvCxnSpPr>
            <p:nvPr/>
          </p:nvCxnSpPr>
          <p:spPr bwMode="gray">
            <a:xfrm>
              <a:off x="3133295" y="2862263"/>
              <a:ext cx="368453" cy="655742"/>
            </a:xfrm>
            <a:prstGeom prst="line">
              <a:avLst/>
            </a:prstGeom>
            <a:ln w="9525">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83" idx="2"/>
            </p:cNvCxnSpPr>
            <p:nvPr/>
          </p:nvCxnSpPr>
          <p:spPr bwMode="gray">
            <a:xfrm>
              <a:off x="2295095" y="3689319"/>
              <a:ext cx="637438" cy="415784"/>
            </a:xfrm>
            <a:prstGeom prst="line">
              <a:avLst/>
            </a:prstGeom>
            <a:ln w="9525">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79" idx="3"/>
            </p:cNvCxnSpPr>
            <p:nvPr/>
          </p:nvCxnSpPr>
          <p:spPr bwMode="gray">
            <a:xfrm flipH="1">
              <a:off x="5055667" y="2862263"/>
              <a:ext cx="403426" cy="655742"/>
            </a:xfrm>
            <a:prstGeom prst="line">
              <a:avLst/>
            </a:prstGeom>
            <a:ln w="9525">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81" idx="2"/>
            </p:cNvCxnSpPr>
            <p:nvPr/>
          </p:nvCxnSpPr>
          <p:spPr bwMode="gray">
            <a:xfrm flipH="1">
              <a:off x="5625047" y="3721100"/>
              <a:ext cx="661024" cy="384951"/>
            </a:xfrm>
            <a:prstGeom prst="line">
              <a:avLst/>
            </a:prstGeom>
            <a:ln w="9525">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9" idx="2"/>
            </p:cNvCxnSpPr>
            <p:nvPr/>
          </p:nvCxnSpPr>
          <p:spPr bwMode="gray">
            <a:xfrm>
              <a:off x="4279470" y="2451100"/>
              <a:ext cx="0" cy="852729"/>
            </a:xfrm>
            <a:prstGeom prst="line">
              <a:avLst/>
            </a:prstGeom>
            <a:ln w="9525">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bwMode="gray">
            <a:xfrm>
              <a:off x="2858902" y="4452282"/>
              <a:ext cx="622184" cy="307375"/>
            </a:xfrm>
            <a:prstGeom prst="rect">
              <a:avLst/>
            </a:prstGeom>
            <a:noFill/>
          </p:spPr>
          <p:txBody>
            <a:bodyPr wrap="none" lIns="0" tIns="0" rIns="0" bIns="0" rtlCol="0" anchor="ctr" anchorCtr="0">
              <a:spAutoFit/>
            </a:bodyPr>
            <a:lstStyle/>
            <a:p>
              <a:r>
                <a:rPr lang="en-US" sz="1200" dirty="0">
                  <a:solidFill>
                    <a:schemeClr val="accent3"/>
                  </a:solidFill>
                </a:rPr>
                <a:t>Broad Cap</a:t>
              </a:r>
            </a:p>
            <a:p>
              <a:r>
                <a:rPr lang="en-US" sz="1200" dirty="0">
                  <a:solidFill>
                    <a:schemeClr val="accent3"/>
                  </a:solidFill>
                </a:rPr>
                <a:t>Weighted</a:t>
              </a:r>
            </a:p>
          </p:txBody>
        </p:sp>
        <p:sp>
          <p:nvSpPr>
            <p:cNvPr id="72" name="TextBox 71"/>
            <p:cNvSpPr txBox="1"/>
            <p:nvPr/>
          </p:nvSpPr>
          <p:spPr bwMode="gray">
            <a:xfrm>
              <a:off x="3192785" y="3821737"/>
              <a:ext cx="499653" cy="153687"/>
            </a:xfrm>
            <a:prstGeom prst="rect">
              <a:avLst/>
            </a:prstGeom>
            <a:noFill/>
          </p:spPr>
          <p:txBody>
            <a:bodyPr wrap="none" lIns="0" tIns="0" rIns="0" bIns="0" rtlCol="0" anchor="ctr" anchorCtr="0">
              <a:spAutoFit/>
            </a:bodyPr>
            <a:lstStyle/>
            <a:p>
              <a:r>
                <a:rPr lang="en-US" sz="1200" dirty="0" smtClean="0">
                  <a:solidFill>
                    <a:schemeClr val="accent3"/>
                  </a:solidFill>
                </a:rPr>
                <a:t>Focused</a:t>
              </a:r>
              <a:endParaRPr lang="en-US" sz="1200" dirty="0">
                <a:solidFill>
                  <a:schemeClr val="accent3"/>
                </a:solidFill>
              </a:endParaRPr>
            </a:p>
          </p:txBody>
        </p:sp>
        <p:sp>
          <p:nvSpPr>
            <p:cNvPr id="73" name="TextBox 72"/>
            <p:cNvSpPr txBox="1"/>
            <p:nvPr/>
          </p:nvSpPr>
          <p:spPr bwMode="gray">
            <a:xfrm>
              <a:off x="3701139" y="3427810"/>
              <a:ext cx="289989" cy="153687"/>
            </a:xfrm>
            <a:prstGeom prst="rect">
              <a:avLst/>
            </a:prstGeom>
            <a:noFill/>
          </p:spPr>
          <p:txBody>
            <a:bodyPr wrap="none" lIns="0" tIns="0" rIns="0" bIns="0" rtlCol="0" anchor="ctr" anchorCtr="0">
              <a:spAutoFit/>
            </a:bodyPr>
            <a:lstStyle/>
            <a:p>
              <a:r>
                <a:rPr lang="en-US" sz="1200" dirty="0" smtClean="0">
                  <a:solidFill>
                    <a:schemeClr val="accent3"/>
                  </a:solidFill>
                </a:rPr>
                <a:t>Style</a:t>
              </a:r>
              <a:endParaRPr lang="en-US" sz="1200" dirty="0">
                <a:solidFill>
                  <a:schemeClr val="accent3"/>
                </a:solidFill>
              </a:endParaRPr>
            </a:p>
          </p:txBody>
        </p:sp>
        <p:sp>
          <p:nvSpPr>
            <p:cNvPr id="74" name="TextBox 73"/>
            <p:cNvSpPr txBox="1"/>
            <p:nvPr/>
          </p:nvSpPr>
          <p:spPr bwMode="gray">
            <a:xfrm>
              <a:off x="4322806" y="3427810"/>
              <a:ext cx="536412" cy="153687"/>
            </a:xfrm>
            <a:prstGeom prst="rect">
              <a:avLst/>
            </a:prstGeom>
            <a:noFill/>
          </p:spPr>
          <p:txBody>
            <a:bodyPr wrap="none" lIns="0" tIns="0" rIns="0" bIns="0" rtlCol="0" anchor="ctr" anchorCtr="0">
              <a:spAutoFit/>
            </a:bodyPr>
            <a:lstStyle/>
            <a:p>
              <a:r>
                <a:rPr lang="en-US" sz="1200" dirty="0">
                  <a:solidFill>
                    <a:schemeClr val="accent1"/>
                  </a:solidFill>
                </a:rPr>
                <a:t>Thematic</a:t>
              </a:r>
            </a:p>
          </p:txBody>
        </p:sp>
        <p:sp>
          <p:nvSpPr>
            <p:cNvPr id="75" name="TextBox 74"/>
            <p:cNvSpPr txBox="1"/>
            <p:nvPr/>
          </p:nvSpPr>
          <p:spPr bwMode="gray">
            <a:xfrm>
              <a:off x="4668384" y="3837225"/>
              <a:ext cx="709316" cy="307375"/>
            </a:xfrm>
            <a:prstGeom prst="rect">
              <a:avLst/>
            </a:prstGeom>
            <a:noFill/>
          </p:spPr>
          <p:txBody>
            <a:bodyPr wrap="none" lIns="0" tIns="0" rIns="0" bIns="0" rtlCol="0" anchor="ctr" anchorCtr="0">
              <a:spAutoFit/>
            </a:bodyPr>
            <a:lstStyle/>
            <a:p>
              <a:pPr algn="r"/>
              <a:r>
                <a:rPr lang="en-US" sz="1200" dirty="0" smtClean="0">
                  <a:solidFill>
                    <a:schemeClr val="accent1"/>
                  </a:solidFill>
                </a:rPr>
                <a:t>Alternatively</a:t>
              </a:r>
              <a:br>
                <a:rPr lang="en-US" sz="1200" dirty="0" smtClean="0">
                  <a:solidFill>
                    <a:schemeClr val="accent1"/>
                  </a:solidFill>
                </a:rPr>
              </a:br>
              <a:r>
                <a:rPr lang="en-US" sz="1200" dirty="0" smtClean="0">
                  <a:solidFill>
                    <a:schemeClr val="accent1"/>
                  </a:solidFill>
                </a:rPr>
                <a:t>Weighted</a:t>
              </a:r>
              <a:endParaRPr lang="en-US" sz="1200" dirty="0">
                <a:solidFill>
                  <a:schemeClr val="accent1"/>
                </a:solidFill>
              </a:endParaRPr>
            </a:p>
          </p:txBody>
        </p:sp>
        <p:sp>
          <p:nvSpPr>
            <p:cNvPr id="76" name="TextBox 75"/>
            <p:cNvSpPr txBox="1"/>
            <p:nvPr/>
          </p:nvSpPr>
          <p:spPr bwMode="gray">
            <a:xfrm>
              <a:off x="5299669" y="4621462"/>
              <a:ext cx="370315" cy="153687"/>
            </a:xfrm>
            <a:prstGeom prst="rect">
              <a:avLst/>
            </a:prstGeom>
            <a:noFill/>
          </p:spPr>
          <p:txBody>
            <a:bodyPr wrap="none" lIns="0" tIns="0" rIns="0" bIns="0" rtlCol="0" anchor="ctr" anchorCtr="0">
              <a:spAutoFit/>
            </a:bodyPr>
            <a:lstStyle/>
            <a:p>
              <a:r>
                <a:rPr lang="en-US" sz="1200" dirty="0">
                  <a:solidFill>
                    <a:schemeClr val="accent1"/>
                  </a:solidFill>
                </a:rPr>
                <a:t>Factor</a:t>
              </a:r>
            </a:p>
          </p:txBody>
        </p:sp>
      </p:grpSp>
      <p:sp>
        <p:nvSpPr>
          <p:cNvPr id="85" name="TextBox 84"/>
          <p:cNvSpPr txBox="1"/>
          <p:nvPr/>
        </p:nvSpPr>
        <p:spPr>
          <a:xfrm>
            <a:off x="339207" y="4100520"/>
            <a:ext cx="1364541" cy="1215717"/>
          </a:xfrm>
          <a:prstGeom prst="rect">
            <a:avLst/>
          </a:prstGeom>
          <a:noFill/>
        </p:spPr>
        <p:txBody>
          <a:bodyPr wrap="none" rtlCol="0">
            <a:spAutoFit/>
          </a:bodyPr>
          <a:lstStyle/>
          <a:p>
            <a:pPr algn="r"/>
            <a:r>
              <a:rPr lang="en-US" sz="1000" b="1" dirty="0" smtClean="0">
                <a:solidFill>
                  <a:schemeClr val="accent3"/>
                </a:solidFill>
              </a:rPr>
              <a:t>Local Market</a:t>
            </a:r>
          </a:p>
          <a:p>
            <a:pPr algn="r"/>
            <a:r>
              <a:rPr lang="en-US" sz="700" dirty="0" smtClean="0">
                <a:solidFill>
                  <a:schemeClr val="accent3"/>
                </a:solidFill>
              </a:rPr>
              <a:t>FTSE ASFA All-Share</a:t>
            </a:r>
          </a:p>
          <a:p>
            <a:pPr algn="r"/>
            <a:r>
              <a:rPr lang="en-US" sz="700" dirty="0" smtClean="0">
                <a:solidFill>
                  <a:schemeClr val="accent3"/>
                </a:solidFill>
              </a:rPr>
              <a:t>FTSE Bursa Malaysia</a:t>
            </a:r>
          </a:p>
          <a:p>
            <a:pPr algn="r"/>
            <a:r>
              <a:rPr lang="en-US" sz="700" dirty="0" smtClean="0">
                <a:solidFill>
                  <a:schemeClr val="accent3"/>
                </a:solidFill>
              </a:rPr>
              <a:t>FTSE China A50</a:t>
            </a:r>
          </a:p>
          <a:p>
            <a:pPr algn="r"/>
            <a:r>
              <a:rPr lang="en-US" sz="700" dirty="0" smtClean="0">
                <a:solidFill>
                  <a:schemeClr val="accent3"/>
                </a:solidFill>
              </a:rPr>
              <a:t>FTSE JSE Top 40</a:t>
            </a:r>
          </a:p>
          <a:p>
            <a:pPr algn="r"/>
            <a:r>
              <a:rPr lang="en-US" sz="700" dirty="0" smtClean="0">
                <a:solidFill>
                  <a:schemeClr val="accent3"/>
                </a:solidFill>
              </a:rPr>
              <a:t>FTSE MIB</a:t>
            </a:r>
          </a:p>
          <a:p>
            <a:pPr algn="r"/>
            <a:r>
              <a:rPr lang="en-US" sz="700" dirty="0" smtClean="0">
                <a:solidFill>
                  <a:schemeClr val="accent3"/>
                </a:solidFill>
              </a:rPr>
              <a:t>FTSE ST</a:t>
            </a:r>
          </a:p>
          <a:p>
            <a:pPr algn="r"/>
            <a:r>
              <a:rPr lang="en-US" sz="700" dirty="0" smtClean="0">
                <a:solidFill>
                  <a:schemeClr val="accent3"/>
                </a:solidFill>
              </a:rPr>
              <a:t>Russell 1000 US Equity</a:t>
            </a:r>
          </a:p>
          <a:p>
            <a:pPr algn="r"/>
            <a:r>
              <a:rPr lang="en-US" sz="700" dirty="0" smtClean="0">
                <a:solidFill>
                  <a:schemeClr val="accent3"/>
                </a:solidFill>
              </a:rPr>
              <a:t>Russell/Nomura Japan Equity</a:t>
            </a:r>
          </a:p>
          <a:p>
            <a:pPr algn="r"/>
            <a:r>
              <a:rPr lang="en-US" sz="700" dirty="0" smtClean="0">
                <a:solidFill>
                  <a:schemeClr val="accent3"/>
                </a:solidFill>
              </a:rPr>
              <a:t>Straits Times Indexes (STI)</a:t>
            </a:r>
            <a:endParaRPr lang="en-US" sz="700" dirty="0">
              <a:solidFill>
                <a:schemeClr val="accent3"/>
              </a:solidFill>
            </a:endParaRPr>
          </a:p>
        </p:txBody>
      </p:sp>
      <p:sp>
        <p:nvSpPr>
          <p:cNvPr id="86" name="TextBox 85"/>
          <p:cNvSpPr txBox="1"/>
          <p:nvPr/>
        </p:nvSpPr>
        <p:spPr>
          <a:xfrm>
            <a:off x="226333" y="5373336"/>
            <a:ext cx="1308371" cy="353943"/>
          </a:xfrm>
          <a:prstGeom prst="rect">
            <a:avLst/>
          </a:prstGeom>
          <a:noFill/>
        </p:spPr>
        <p:txBody>
          <a:bodyPr wrap="none" rtlCol="0">
            <a:spAutoFit/>
          </a:bodyPr>
          <a:lstStyle/>
          <a:p>
            <a:pPr algn="r"/>
            <a:r>
              <a:rPr lang="en-US" sz="1000" b="1" dirty="0" smtClean="0">
                <a:solidFill>
                  <a:schemeClr val="accent3"/>
                </a:solidFill>
              </a:rPr>
              <a:t>FTSE GEIS</a:t>
            </a:r>
          </a:p>
          <a:p>
            <a:pPr algn="r"/>
            <a:r>
              <a:rPr lang="en-US" sz="700" dirty="0" smtClean="0">
                <a:solidFill>
                  <a:schemeClr val="accent3"/>
                </a:solidFill>
              </a:rPr>
              <a:t>Russell 3000 Broad-Cap US</a:t>
            </a:r>
            <a:endParaRPr lang="en-US" sz="700" dirty="0">
              <a:solidFill>
                <a:schemeClr val="accent3"/>
              </a:solidFill>
            </a:endParaRPr>
          </a:p>
        </p:txBody>
      </p:sp>
      <p:sp>
        <p:nvSpPr>
          <p:cNvPr id="87" name="TextBox 86"/>
          <p:cNvSpPr txBox="1"/>
          <p:nvPr/>
        </p:nvSpPr>
        <p:spPr>
          <a:xfrm>
            <a:off x="4129691" y="2398613"/>
            <a:ext cx="1157689" cy="569387"/>
          </a:xfrm>
          <a:prstGeom prst="rect">
            <a:avLst/>
          </a:prstGeom>
          <a:noFill/>
        </p:spPr>
        <p:txBody>
          <a:bodyPr wrap="none" rtlCol="0">
            <a:spAutoFit/>
          </a:bodyPr>
          <a:lstStyle/>
          <a:p>
            <a:r>
              <a:rPr lang="en-US" sz="1000" b="1" dirty="0" smtClean="0">
                <a:solidFill>
                  <a:srgbClr val="B24B5C"/>
                </a:solidFill>
              </a:rPr>
              <a:t>Thematic</a:t>
            </a:r>
          </a:p>
          <a:p>
            <a:r>
              <a:rPr lang="en-US" sz="700" dirty="0" smtClean="0">
                <a:solidFill>
                  <a:srgbClr val="B24B5C"/>
                </a:solidFill>
              </a:rPr>
              <a:t>Dividend Yield Weighted</a:t>
            </a:r>
          </a:p>
          <a:p>
            <a:r>
              <a:rPr lang="en-US" sz="700" dirty="0" smtClean="0">
                <a:solidFill>
                  <a:srgbClr val="B24B5C"/>
                </a:solidFill>
              </a:rPr>
              <a:t>Geographic Exposure</a:t>
            </a:r>
          </a:p>
          <a:p>
            <a:r>
              <a:rPr lang="en-US" sz="700" dirty="0" smtClean="0">
                <a:solidFill>
                  <a:srgbClr val="B24B5C"/>
                </a:solidFill>
              </a:rPr>
              <a:t>Sustainable Yield</a:t>
            </a:r>
            <a:endParaRPr lang="en-US" sz="700" dirty="0">
              <a:solidFill>
                <a:srgbClr val="B24B5C"/>
              </a:solidFill>
            </a:endParaRPr>
          </a:p>
        </p:txBody>
      </p:sp>
      <p:grpSp>
        <p:nvGrpSpPr>
          <p:cNvPr id="90" name="Group 89"/>
          <p:cNvGrpSpPr/>
          <p:nvPr/>
        </p:nvGrpSpPr>
        <p:grpSpPr>
          <a:xfrm>
            <a:off x="5556905" y="2740566"/>
            <a:ext cx="3368877" cy="1000274"/>
            <a:chOff x="5520330" y="1138581"/>
            <a:chExt cx="3368877" cy="1000274"/>
          </a:xfrm>
        </p:grpSpPr>
        <p:sp>
          <p:nvSpPr>
            <p:cNvPr id="88" name="TextBox 87"/>
            <p:cNvSpPr txBox="1"/>
            <p:nvPr/>
          </p:nvSpPr>
          <p:spPr>
            <a:xfrm>
              <a:off x="5520330" y="1138581"/>
              <a:ext cx="1646605" cy="1000274"/>
            </a:xfrm>
            <a:prstGeom prst="rect">
              <a:avLst/>
            </a:prstGeom>
            <a:noFill/>
          </p:spPr>
          <p:txBody>
            <a:bodyPr wrap="none" rtlCol="0">
              <a:spAutoFit/>
            </a:bodyPr>
            <a:lstStyle/>
            <a:p>
              <a:r>
                <a:rPr lang="en-US" sz="1000" b="1" dirty="0" smtClean="0">
                  <a:solidFill>
                    <a:srgbClr val="B24B5C"/>
                  </a:solidFill>
                </a:rPr>
                <a:t>Alternatively Weighted</a:t>
              </a:r>
            </a:p>
            <a:p>
              <a:r>
                <a:rPr lang="en-US" sz="700" dirty="0" smtClean="0">
                  <a:solidFill>
                    <a:srgbClr val="B24B5C"/>
                  </a:solidFill>
                </a:rPr>
                <a:t>FTSE RAFI</a:t>
              </a:r>
            </a:p>
            <a:p>
              <a:r>
                <a:rPr lang="en-US" sz="700" dirty="0" smtClean="0">
                  <a:solidFill>
                    <a:srgbClr val="B24B5C"/>
                  </a:solidFill>
                </a:rPr>
                <a:t>FTSE RAFI Low Volatility</a:t>
              </a:r>
            </a:p>
            <a:p>
              <a:r>
                <a:rPr lang="en-US" sz="700" dirty="0" smtClean="0">
                  <a:solidFill>
                    <a:srgbClr val="B24B5C"/>
                  </a:solidFill>
                </a:rPr>
                <a:t>FTSE RAFI Equity Income</a:t>
              </a:r>
            </a:p>
            <a:p>
              <a:r>
                <a:rPr lang="en-US" sz="700" dirty="0" smtClean="0">
                  <a:solidFill>
                    <a:srgbClr val="B24B5C"/>
                  </a:solidFill>
                </a:rPr>
                <a:t>FTSE 100 Equally Weighted</a:t>
              </a:r>
            </a:p>
            <a:p>
              <a:r>
                <a:rPr lang="en-US" sz="700" dirty="0" smtClean="0">
                  <a:solidFill>
                    <a:srgbClr val="B24B5C"/>
                  </a:solidFill>
                </a:rPr>
                <a:t>FTSE All-World GDP Weighted</a:t>
              </a:r>
            </a:p>
            <a:p>
              <a:r>
                <a:rPr lang="en-US" sz="700" dirty="0" smtClean="0">
                  <a:solidFill>
                    <a:srgbClr val="B24B5C"/>
                  </a:solidFill>
                </a:rPr>
                <a:t>FTSE Equal Risk Contribution (ERC)</a:t>
              </a:r>
            </a:p>
            <a:p>
              <a:r>
                <a:rPr lang="en-US" sz="700" dirty="0" smtClean="0">
                  <a:solidFill>
                    <a:srgbClr val="B24B5C"/>
                  </a:solidFill>
                </a:rPr>
                <a:t>FTSE Minimum Variance</a:t>
              </a:r>
              <a:endParaRPr lang="en-US" sz="700" dirty="0">
                <a:solidFill>
                  <a:srgbClr val="B24B5C"/>
                </a:solidFill>
              </a:endParaRPr>
            </a:p>
          </p:txBody>
        </p:sp>
        <p:sp>
          <p:nvSpPr>
            <p:cNvPr id="89" name="TextBox 88"/>
            <p:cNvSpPr txBox="1"/>
            <p:nvPr/>
          </p:nvSpPr>
          <p:spPr>
            <a:xfrm>
              <a:off x="7072684" y="1138581"/>
              <a:ext cx="1816523" cy="784830"/>
            </a:xfrm>
            <a:prstGeom prst="rect">
              <a:avLst/>
            </a:prstGeom>
            <a:noFill/>
          </p:spPr>
          <p:txBody>
            <a:bodyPr wrap="none" rtlCol="0">
              <a:spAutoFit/>
            </a:bodyPr>
            <a:lstStyle/>
            <a:p>
              <a:endParaRPr lang="en-US" sz="1000" b="1" dirty="0" smtClean="0">
                <a:solidFill>
                  <a:srgbClr val="B24B5C"/>
                </a:solidFill>
              </a:endParaRPr>
            </a:p>
            <a:p>
              <a:r>
                <a:rPr lang="en-US" sz="700" dirty="0" smtClean="0">
                  <a:solidFill>
                    <a:srgbClr val="B24B5C"/>
                  </a:solidFill>
                </a:rPr>
                <a:t>Russell RAFI</a:t>
              </a:r>
            </a:p>
            <a:p>
              <a:r>
                <a:rPr lang="en-US" sz="700" dirty="0" smtClean="0">
                  <a:solidFill>
                    <a:srgbClr val="B24B5C"/>
                  </a:solidFill>
                </a:rPr>
                <a:t>Russell Pure Style</a:t>
              </a:r>
            </a:p>
            <a:p>
              <a:r>
                <a:rPr lang="en-US" sz="700" dirty="0" smtClean="0">
                  <a:solidFill>
                    <a:srgbClr val="B24B5C"/>
                  </a:solidFill>
                </a:rPr>
                <a:t>Russell US Sector Equal Weight</a:t>
              </a:r>
            </a:p>
            <a:p>
              <a:r>
                <a:rPr lang="en-US" sz="700" dirty="0" smtClean="0">
                  <a:solidFill>
                    <a:srgbClr val="B24B5C"/>
                  </a:solidFill>
                </a:rPr>
                <a:t>Russell 1000 Equal Weight</a:t>
              </a:r>
            </a:p>
            <a:p>
              <a:r>
                <a:rPr lang="en-US" sz="700" dirty="0" smtClean="0">
                  <a:solidFill>
                    <a:srgbClr val="B24B5C"/>
                  </a:solidFill>
                </a:rPr>
                <a:t>Russell High Efficiency Defensive (HEDI)</a:t>
              </a:r>
              <a:endParaRPr lang="en-US" sz="700" dirty="0">
                <a:solidFill>
                  <a:srgbClr val="B24B5C"/>
                </a:solidFill>
              </a:endParaRPr>
            </a:p>
          </p:txBody>
        </p:sp>
      </p:grpSp>
      <p:grpSp>
        <p:nvGrpSpPr>
          <p:cNvPr id="93" name="Group 92"/>
          <p:cNvGrpSpPr/>
          <p:nvPr/>
        </p:nvGrpSpPr>
        <p:grpSpPr>
          <a:xfrm>
            <a:off x="6271225" y="3859090"/>
            <a:ext cx="1689010" cy="677108"/>
            <a:chOff x="6279718" y="1490309"/>
            <a:chExt cx="1689010" cy="677108"/>
          </a:xfrm>
        </p:grpSpPr>
        <p:sp>
          <p:nvSpPr>
            <p:cNvPr id="91" name="TextBox 90"/>
            <p:cNvSpPr txBox="1"/>
            <p:nvPr/>
          </p:nvSpPr>
          <p:spPr>
            <a:xfrm>
              <a:off x="6279718" y="1490309"/>
              <a:ext cx="1002197" cy="677108"/>
            </a:xfrm>
            <a:prstGeom prst="rect">
              <a:avLst/>
            </a:prstGeom>
            <a:noFill/>
          </p:spPr>
          <p:txBody>
            <a:bodyPr wrap="none" rtlCol="0">
              <a:spAutoFit/>
            </a:bodyPr>
            <a:lstStyle/>
            <a:p>
              <a:r>
                <a:rPr lang="en-US" sz="1000" b="1" dirty="0" smtClean="0">
                  <a:solidFill>
                    <a:srgbClr val="B24B5C"/>
                  </a:solidFill>
                </a:rPr>
                <a:t>Single-Factor</a:t>
              </a:r>
            </a:p>
            <a:p>
              <a:r>
                <a:rPr lang="en-US" sz="700" dirty="0" smtClean="0">
                  <a:solidFill>
                    <a:srgbClr val="B24B5C"/>
                  </a:solidFill>
                </a:rPr>
                <a:t>FTSE Value</a:t>
              </a:r>
            </a:p>
            <a:p>
              <a:r>
                <a:rPr lang="en-US" sz="700" dirty="0" smtClean="0">
                  <a:solidFill>
                    <a:srgbClr val="B24B5C"/>
                  </a:solidFill>
                </a:rPr>
                <a:t>FTSE Quality</a:t>
              </a:r>
            </a:p>
            <a:p>
              <a:r>
                <a:rPr lang="en-US" sz="700" dirty="0" smtClean="0">
                  <a:solidFill>
                    <a:srgbClr val="B24B5C"/>
                  </a:solidFill>
                </a:rPr>
                <a:t>FTSE Volatility</a:t>
              </a:r>
            </a:p>
            <a:p>
              <a:r>
                <a:rPr lang="en-US" sz="700" dirty="0" smtClean="0">
                  <a:solidFill>
                    <a:srgbClr val="B24B5C"/>
                  </a:solidFill>
                </a:rPr>
                <a:t>FTSE Yield</a:t>
              </a:r>
              <a:endParaRPr lang="en-US" sz="700" dirty="0">
                <a:solidFill>
                  <a:srgbClr val="B24B5C"/>
                </a:solidFill>
              </a:endParaRPr>
            </a:p>
          </p:txBody>
        </p:sp>
        <p:sp>
          <p:nvSpPr>
            <p:cNvPr id="92" name="TextBox 91"/>
            <p:cNvSpPr txBox="1"/>
            <p:nvPr/>
          </p:nvSpPr>
          <p:spPr>
            <a:xfrm>
              <a:off x="7080343" y="1490309"/>
              <a:ext cx="888385" cy="461665"/>
            </a:xfrm>
            <a:prstGeom prst="rect">
              <a:avLst/>
            </a:prstGeom>
            <a:noFill/>
          </p:spPr>
          <p:txBody>
            <a:bodyPr wrap="none" rtlCol="0">
              <a:spAutoFit/>
            </a:bodyPr>
            <a:lstStyle/>
            <a:p>
              <a:r>
                <a:rPr lang="en-US" sz="1000" b="1" dirty="0">
                  <a:solidFill>
                    <a:srgbClr val="B24B5C"/>
                  </a:solidFill>
                </a:rPr>
                <a:t> </a:t>
              </a:r>
              <a:endParaRPr lang="en-US" sz="1000" b="1" dirty="0" smtClean="0">
                <a:solidFill>
                  <a:srgbClr val="B24B5C"/>
                </a:solidFill>
              </a:endParaRPr>
            </a:p>
            <a:p>
              <a:r>
                <a:rPr lang="en-US" sz="700" dirty="0" smtClean="0">
                  <a:solidFill>
                    <a:srgbClr val="B24B5C"/>
                  </a:solidFill>
                </a:rPr>
                <a:t>FTSE Momentum</a:t>
              </a:r>
            </a:p>
            <a:p>
              <a:r>
                <a:rPr lang="en-US" sz="700" dirty="0" smtClean="0">
                  <a:solidFill>
                    <a:srgbClr val="B24B5C"/>
                  </a:solidFill>
                </a:rPr>
                <a:t>FTSE Size</a:t>
              </a:r>
            </a:p>
          </p:txBody>
        </p:sp>
      </p:grpSp>
      <p:sp>
        <p:nvSpPr>
          <p:cNvPr id="94" name="TextBox 93"/>
          <p:cNvSpPr txBox="1"/>
          <p:nvPr/>
        </p:nvSpPr>
        <p:spPr>
          <a:xfrm>
            <a:off x="6562639" y="4619283"/>
            <a:ext cx="2063385" cy="1107996"/>
          </a:xfrm>
          <a:prstGeom prst="rect">
            <a:avLst/>
          </a:prstGeom>
          <a:noFill/>
        </p:spPr>
        <p:txBody>
          <a:bodyPr wrap="none" rtlCol="0">
            <a:spAutoFit/>
          </a:bodyPr>
          <a:lstStyle/>
          <a:p>
            <a:r>
              <a:rPr lang="en-US" sz="1000" b="1" dirty="0" smtClean="0">
                <a:solidFill>
                  <a:srgbClr val="B24B5C"/>
                </a:solidFill>
              </a:rPr>
              <a:t>Multi-Factor</a:t>
            </a:r>
          </a:p>
          <a:p>
            <a:r>
              <a:rPr lang="en-US" sz="700" dirty="0" smtClean="0">
                <a:solidFill>
                  <a:srgbClr val="B24B5C"/>
                </a:solidFill>
              </a:rPr>
              <a:t>FTSE Emerging Quality/Value/Volatility</a:t>
            </a:r>
          </a:p>
          <a:p>
            <a:r>
              <a:rPr lang="en-US" sz="700" dirty="0" smtClean="0">
                <a:solidFill>
                  <a:srgbClr val="B24B5C"/>
                </a:solidFill>
              </a:rPr>
              <a:t>FTSE Developed Europe Quality/Volatility Yield</a:t>
            </a:r>
          </a:p>
          <a:p>
            <a:r>
              <a:rPr lang="en-US" sz="700" dirty="0" smtClean="0">
                <a:solidFill>
                  <a:srgbClr val="B24B5C"/>
                </a:solidFill>
              </a:rPr>
              <a:t>FTSE Emerging Comprehensive</a:t>
            </a:r>
          </a:p>
          <a:p>
            <a:r>
              <a:rPr lang="en-US" sz="700" dirty="0" smtClean="0">
                <a:solidFill>
                  <a:srgbClr val="B24B5C"/>
                </a:solidFill>
              </a:rPr>
              <a:t>Russell 1000 Comprehensive</a:t>
            </a:r>
          </a:p>
          <a:p>
            <a:r>
              <a:rPr lang="en-US" sz="700" dirty="0" smtClean="0">
                <a:solidFill>
                  <a:srgbClr val="B24B5C"/>
                </a:solidFill>
              </a:rPr>
              <a:t>Russell 1000 Low Volatility Focused</a:t>
            </a:r>
          </a:p>
          <a:p>
            <a:r>
              <a:rPr lang="en-US" sz="700" dirty="0" smtClean="0">
                <a:solidFill>
                  <a:srgbClr val="B24B5C"/>
                </a:solidFill>
              </a:rPr>
              <a:t>Russell 1000 Yield Focused</a:t>
            </a:r>
          </a:p>
          <a:p>
            <a:r>
              <a:rPr lang="en-US" sz="700" dirty="0" smtClean="0">
                <a:solidFill>
                  <a:srgbClr val="B24B5C"/>
                </a:solidFill>
              </a:rPr>
              <a:t>Russell 1000 Momentum Focused</a:t>
            </a:r>
          </a:p>
          <a:p>
            <a:endParaRPr lang="en-US" sz="700" dirty="0">
              <a:solidFill>
                <a:srgbClr val="B24B5C"/>
              </a:solidFill>
            </a:endParaRPr>
          </a:p>
        </p:txBody>
      </p:sp>
    </p:spTree>
    <p:extLst>
      <p:ext uri="{BB962C8B-B14F-4D97-AF65-F5344CB8AC3E}">
        <p14:creationId xmlns:p14="http://schemas.microsoft.com/office/powerpoint/2010/main" val="6839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Country Classification</a:t>
            </a:r>
            <a:r>
              <a:rPr lang="en-US" dirty="0"/>
              <a:t/>
            </a:r>
            <a:br>
              <a:rPr lang="en-US" dirty="0"/>
            </a:br>
            <a:endParaRPr lang="en-US" dirty="0"/>
          </a:p>
        </p:txBody>
      </p:sp>
      <p:sp>
        <p:nvSpPr>
          <p:cNvPr id="4" name="Subtitle 3"/>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205034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status of Kuwait….</a:t>
            </a:r>
            <a:endParaRPr lang="en-GB" dirty="0"/>
          </a:p>
        </p:txBody>
      </p:sp>
      <p:sp>
        <p:nvSpPr>
          <p:cNvPr id="3" name="Text Placeholder 2"/>
          <p:cNvSpPr>
            <a:spLocks noGrp="1"/>
          </p:cNvSpPr>
          <p:nvPr>
            <p:ph type="body" sz="quarter" idx="12"/>
          </p:nvPr>
        </p:nvSpPr>
        <p:spPr/>
        <p:txBody>
          <a:bodyPr/>
          <a:lstStyle/>
          <a:p>
            <a:pPr marL="0" indent="0">
              <a:buNone/>
            </a:pPr>
            <a:r>
              <a:rPr lang="en-GB" i="1" dirty="0" smtClean="0"/>
              <a:t>“</a:t>
            </a:r>
            <a:r>
              <a:rPr lang="en-GB" i="1" dirty="0"/>
              <a:t>Congratulations to Kuwait. The authorities in </a:t>
            </a:r>
            <a:r>
              <a:rPr lang="en-GB" i="1" dirty="0" smtClean="0"/>
              <a:t>Kuwait have </a:t>
            </a:r>
            <a:r>
              <a:rPr lang="en-GB" i="1" dirty="0"/>
              <a:t>worked hard to achieve their </a:t>
            </a:r>
            <a:r>
              <a:rPr lang="en-GB" i="1" dirty="0" smtClean="0"/>
              <a:t>promotion as an Emerging Market.”</a:t>
            </a:r>
            <a:endParaRPr lang="en-GB" i="1" dirty="0"/>
          </a:p>
          <a:p>
            <a:pPr marL="0" indent="0">
              <a:buNone/>
            </a:pPr>
            <a:endParaRPr lang="en-GB" dirty="0" smtClean="0"/>
          </a:p>
          <a:p>
            <a:pPr marL="0" indent="0">
              <a:buNone/>
            </a:pPr>
            <a:r>
              <a:rPr lang="en-GB" sz="2000" i="1" dirty="0"/>
              <a:t>Mark Makepeace, CEO FTSE </a:t>
            </a:r>
            <a:r>
              <a:rPr lang="en-GB" sz="2000" i="1" dirty="0" smtClean="0"/>
              <a:t>Russell</a:t>
            </a:r>
          </a:p>
          <a:p>
            <a:pPr marL="0" indent="0">
              <a:buNone/>
            </a:pPr>
            <a:r>
              <a:rPr lang="en-GB" sz="2000" i="1" dirty="0" smtClean="0"/>
              <a:t>29</a:t>
            </a:r>
            <a:r>
              <a:rPr lang="en-GB" sz="2000" i="1" baseline="30000" dirty="0" smtClean="0"/>
              <a:t>th</a:t>
            </a:r>
            <a:r>
              <a:rPr lang="en-GB" sz="2000" i="1" dirty="0" smtClean="0"/>
              <a:t> September 2017</a:t>
            </a:r>
            <a:endParaRPr lang="en-GB" i="1" dirty="0"/>
          </a:p>
          <a:p>
            <a:pPr marL="0" indent="0">
              <a:buNone/>
            </a:pPr>
            <a:endParaRPr lang="en-GB" dirty="0"/>
          </a:p>
        </p:txBody>
      </p:sp>
    </p:spTree>
    <p:extLst>
      <p:ext uri="{BB962C8B-B14F-4D97-AF65-F5344CB8AC3E}">
        <p14:creationId xmlns:p14="http://schemas.microsoft.com/office/powerpoint/2010/main" val="412756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FTSE Country Classification Process</a:t>
            </a:r>
            <a:br>
              <a:rPr lang="en-GB" dirty="0" smtClean="0"/>
            </a:br>
            <a:r>
              <a:rPr lang="en-GB" sz="2000" dirty="0" smtClean="0"/>
              <a:t>(for global equity indexes)</a:t>
            </a:r>
            <a:endParaRPr lang="en-GB" sz="2000" dirty="0"/>
          </a:p>
        </p:txBody>
      </p:sp>
      <p:sp>
        <p:nvSpPr>
          <p:cNvPr id="3" name="Text Placeholder 2"/>
          <p:cNvSpPr>
            <a:spLocks noGrp="1"/>
          </p:cNvSpPr>
          <p:nvPr>
            <p:ph type="body" sz="quarter" idx="12"/>
          </p:nvPr>
        </p:nvSpPr>
        <p:spPr/>
        <p:txBody>
          <a:bodyPr/>
          <a:lstStyle/>
          <a:p>
            <a:r>
              <a:rPr lang="en-GB" dirty="0"/>
              <a:t>Quality of markets matrix</a:t>
            </a:r>
          </a:p>
          <a:p>
            <a:r>
              <a:rPr lang="en-GB" dirty="0"/>
              <a:t>Questionnaire and feedback</a:t>
            </a:r>
          </a:p>
          <a:p>
            <a:r>
              <a:rPr lang="en-GB" dirty="0">
                <a:solidFill>
                  <a:srgbClr val="FF0000"/>
                </a:solidFill>
              </a:rPr>
              <a:t>FTSE Country Classification Advisory Committee and Advisory Board</a:t>
            </a:r>
          </a:p>
          <a:p>
            <a:r>
              <a:rPr lang="en-GB" dirty="0"/>
              <a:t>Watch </a:t>
            </a:r>
            <a:r>
              <a:rPr lang="en-GB" dirty="0" smtClean="0"/>
              <a:t>List created</a:t>
            </a:r>
            <a:endParaRPr lang="en-GB" dirty="0"/>
          </a:p>
          <a:p>
            <a:r>
              <a:rPr lang="en-GB" dirty="0"/>
              <a:t>Engagement with relevant entities</a:t>
            </a:r>
          </a:p>
          <a:p>
            <a:r>
              <a:rPr lang="en-GB" dirty="0"/>
              <a:t>Annual process</a:t>
            </a:r>
          </a:p>
          <a:p>
            <a:r>
              <a:rPr lang="en-GB" dirty="0"/>
              <a:t>Communication and implementation timetable</a:t>
            </a:r>
          </a:p>
          <a:p>
            <a:r>
              <a:rPr lang="en-GB" dirty="0"/>
              <a:t>Full details available at</a:t>
            </a:r>
          </a:p>
          <a:p>
            <a:r>
              <a:rPr lang="en-GB" sz="1200" dirty="0" smtClean="0">
                <a:hlinkClick r:id="rId2"/>
              </a:rPr>
              <a:t>http://www.ftse.com/products/downloads/FTSE_Country_Classification_Paper.pdf</a:t>
            </a:r>
            <a:endParaRPr lang="en-GB" sz="1200" dirty="0"/>
          </a:p>
        </p:txBody>
      </p:sp>
    </p:spTree>
    <p:extLst>
      <p:ext uri="{BB962C8B-B14F-4D97-AF65-F5344CB8AC3E}">
        <p14:creationId xmlns:p14="http://schemas.microsoft.com/office/powerpoint/2010/main" val="142819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Assessment of Kuwait &amp; Saudi Arabia </a:t>
            </a:r>
            <a:r>
              <a:rPr lang="en-US" sz="1800" dirty="0" smtClean="0"/>
              <a:t>(September 2017)</a:t>
            </a:r>
            <a:endParaRPr lang="en-US" sz="1800" dirty="0"/>
          </a:p>
        </p:txBody>
      </p:sp>
      <p:sp>
        <p:nvSpPr>
          <p:cNvPr id="5" name="Text Placeholder 4"/>
          <p:cNvSpPr>
            <a:spLocks noGrp="1"/>
          </p:cNvSpPr>
          <p:nvPr>
            <p:ph type="body" sz="quarter" idx="12"/>
          </p:nvPr>
        </p:nvSpPr>
        <p:spPr>
          <a:xfrm>
            <a:off x="457200" y="1421667"/>
            <a:ext cx="8229600" cy="517065"/>
          </a:xfrm>
        </p:spPr>
        <p:txBody>
          <a:bodyPr>
            <a:spAutoFit/>
          </a:bodyPr>
          <a:lstStyle/>
          <a:p>
            <a:pPr marL="0" indent="0">
              <a:lnSpc>
                <a:spcPct val="120000"/>
              </a:lnSpc>
              <a:spcBef>
                <a:spcPts val="300"/>
              </a:spcBef>
              <a:spcAft>
                <a:spcPts val="300"/>
              </a:spcAft>
              <a:buNone/>
            </a:pPr>
            <a:r>
              <a:rPr lang="en-US" sz="1400" b="0" dirty="0" smtClean="0"/>
              <a:t>Table illustrates the current ratings of Kuwait and Saudi Arabia against the criteria required to attain Secondary Emerging market status as extracted from the quality of markets criteria.</a:t>
            </a:r>
            <a:endParaRPr lang="en-US" sz="1400" b="0" dirty="0"/>
          </a:p>
        </p:txBody>
      </p:sp>
      <p:graphicFrame>
        <p:nvGraphicFramePr>
          <p:cNvPr id="6" name="Content Placeholder 3"/>
          <p:cNvGraphicFramePr>
            <a:graphicFrameLocks/>
          </p:cNvGraphicFramePr>
          <p:nvPr>
            <p:extLst>
              <p:ext uri="{D42A27DB-BD31-4B8C-83A1-F6EECF244321}">
                <p14:modId xmlns:p14="http://schemas.microsoft.com/office/powerpoint/2010/main" val="1793239189"/>
              </p:ext>
            </p:extLst>
          </p:nvPr>
        </p:nvGraphicFramePr>
        <p:xfrm>
          <a:off x="399535" y="2515628"/>
          <a:ext cx="8229600" cy="3364992"/>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xmlns="" val="20000"/>
                    </a:ext>
                  </a:extLst>
                </a:gridCol>
                <a:gridCol w="1508290">
                  <a:extLst>
                    <a:ext uri="{9D8B030D-6E8A-4147-A177-3AD203B41FA5}">
                      <a16:colId xmlns:a16="http://schemas.microsoft.com/office/drawing/2014/main" xmlns="" val="20001"/>
                    </a:ext>
                  </a:extLst>
                </a:gridCol>
                <a:gridCol w="857414">
                  <a:extLst>
                    <a:ext uri="{9D8B030D-6E8A-4147-A177-3AD203B41FA5}">
                      <a16:colId xmlns:a16="http://schemas.microsoft.com/office/drawing/2014/main" xmlns="" val="20002"/>
                    </a:ext>
                  </a:extLst>
                </a:gridCol>
                <a:gridCol w="1063296">
                  <a:extLst>
                    <a:ext uri="{9D8B030D-6E8A-4147-A177-3AD203B41FA5}">
                      <a16:colId xmlns:a16="http://schemas.microsoft.com/office/drawing/2014/main" xmlns="" val="20003"/>
                    </a:ext>
                  </a:extLst>
                </a:gridCol>
              </a:tblGrid>
              <a:tr h="99439">
                <a:tc>
                  <a:txBody>
                    <a:bodyPr/>
                    <a:lstStyle/>
                    <a:p>
                      <a:pPr algn="l"/>
                      <a:r>
                        <a:rPr lang="en-US" sz="1000" dirty="0" smtClean="0"/>
                        <a:t>Criteria</a:t>
                      </a:r>
                      <a:endParaRPr lang="en-GB" sz="1000" dirty="0"/>
                    </a:p>
                  </a:txBody>
                  <a:tcPr marL="45720" marR="45720" marT="36576" marB="36576" anchor="b">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t>Secondary Emerging</a:t>
                      </a:r>
                      <a:endParaRPr lang="en-GB" sz="1000" dirty="0"/>
                    </a:p>
                  </a:txBody>
                  <a:tcPr marL="45720" marR="45720" marT="36576" marB="36576" anchor="b">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b="1" kern="1200" dirty="0" smtClean="0">
                          <a:solidFill>
                            <a:schemeClr val="lt1"/>
                          </a:solidFill>
                          <a:latin typeface="+mn-lt"/>
                          <a:ea typeface="+mn-ea"/>
                          <a:cs typeface="+mn-cs"/>
                        </a:rPr>
                        <a:t>Kuwait</a:t>
                      </a:r>
                      <a:endParaRPr lang="en-GB" sz="1000" b="1" kern="1200" dirty="0">
                        <a:solidFill>
                          <a:schemeClr val="lt1"/>
                        </a:solidFill>
                        <a:latin typeface="+mn-lt"/>
                        <a:ea typeface="+mn-ea"/>
                        <a:cs typeface="+mn-cs"/>
                      </a:endParaRPr>
                    </a:p>
                  </a:txBody>
                  <a:tcPr marL="45720" marR="45720" marT="36576" marB="36576" anchor="b">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t>Saudi Arabia</a:t>
                      </a:r>
                      <a:endParaRPr lang="en-GB" sz="1000" dirty="0"/>
                    </a:p>
                  </a:txBody>
                  <a:tcPr marL="45720" marR="45720" marT="36576" marB="36576" anchor="b">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99439">
                <a:tc>
                  <a:txBody>
                    <a:bodyPr/>
                    <a:lstStyle/>
                    <a:p>
                      <a:r>
                        <a:rPr lang="en-US" sz="1000" dirty="0" smtClean="0"/>
                        <a:t>World Bank GNI per Capita Rating</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High</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dirty="0" smtClean="0">
                          <a:solidFill>
                            <a:schemeClr val="tx1"/>
                          </a:solidFill>
                        </a:rPr>
                        <a:t>High</a:t>
                      </a:r>
                      <a:endParaRPr lang="en-GB" sz="1000" b="0" dirty="0">
                        <a:solidFill>
                          <a:schemeClr val="tx1"/>
                        </a:solidFill>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6628">
                <a:tc>
                  <a:txBody>
                    <a:bodyPr/>
                    <a:lstStyle/>
                    <a:p>
                      <a:r>
                        <a:rPr lang="en-GB" sz="1000" b="0" i="0" u="none" strike="noStrike" dirty="0" smtClean="0">
                          <a:solidFill>
                            <a:srgbClr val="000000"/>
                          </a:solidFill>
                          <a:effectLst/>
                          <a:latin typeface="+mn-lt"/>
                        </a:rPr>
                        <a:t>Formal stock market regulatory authorities actively monitor market (e.g., SEC, FSA, SFC)</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smtClean="0">
                          <a:solidFill>
                            <a:schemeClr val="tx1"/>
                          </a:solidFill>
                        </a:rPr>
                        <a:t>Pass</a:t>
                      </a:r>
                      <a:endParaRPr lang="en-GB" sz="1000" b="0" dirty="0">
                        <a:solidFill>
                          <a:schemeClr val="tx1"/>
                        </a:solidFill>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6628">
                <a:tc>
                  <a:txBody>
                    <a:bodyPr/>
                    <a:lstStyle/>
                    <a:p>
                      <a:r>
                        <a:rPr lang="en-GB" sz="1000" b="0" i="0" u="none" strike="noStrike" dirty="0" smtClean="0">
                          <a:solidFill>
                            <a:srgbClr val="000000"/>
                          </a:solidFill>
                          <a:effectLst/>
                          <a:latin typeface="+mn-lt"/>
                        </a:rPr>
                        <a:t>No objection to or significant restrictions or penalties applied to the investment of capital or the repatriation of capital and income</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kern="1200" dirty="0" smtClean="0">
                          <a:solidFill>
                            <a:srgbClr val="008FA2"/>
                          </a:solidFill>
                          <a:latin typeface="+mn-lt"/>
                          <a:ea typeface="+mn-ea"/>
                          <a:cs typeface="+mn-cs"/>
                        </a:rPr>
                        <a:t>Pass</a:t>
                      </a:r>
                      <a:endParaRPr lang="en-GB" sz="1000" kern="1200" dirty="0">
                        <a:solidFill>
                          <a:srgbClr val="008FA2"/>
                        </a:solidFill>
                        <a:latin typeface="+mn-lt"/>
                        <a:ea typeface="+mn-ea"/>
                        <a:cs typeface="+mn-cs"/>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99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mn-lt"/>
                        </a:rPr>
                        <a:t>Settlement - Rare incidence of failed trades</a:t>
                      </a: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smtClean="0">
                          <a:solidFill>
                            <a:srgbClr val="008FA2"/>
                          </a:solidFill>
                        </a:rPr>
                        <a:t>Restricted</a:t>
                      </a:r>
                      <a:endParaRPr lang="en-GB" sz="1000" b="0" dirty="0">
                        <a:solidFill>
                          <a:srgbClr val="008FA2"/>
                        </a:solidFill>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9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effectLst/>
                          <a:latin typeface="+mn-lt"/>
                        </a:rPr>
                        <a:t>Custody – Sufficient competition to ensure high quality broker services</a:t>
                      </a:r>
                      <a:endParaRPr lang="en-GB" sz="1000" b="0" i="0" u="none" strike="noStrike" dirty="0" smtClean="0">
                        <a:solidFill>
                          <a:srgbClr val="000000"/>
                        </a:solidFill>
                        <a:effectLst/>
                        <a:latin typeface="+mn-lt"/>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kern="1200" dirty="0" smtClean="0">
                          <a:solidFill>
                            <a:srgbClr val="008FA2"/>
                          </a:solidFill>
                          <a:latin typeface="+mn-lt"/>
                          <a:ea typeface="+mn-ea"/>
                          <a:cs typeface="+mn-cs"/>
                        </a:rPr>
                        <a:t>Pass</a:t>
                      </a:r>
                      <a:endParaRPr lang="en-GB" sz="1000" b="0" kern="1200" dirty="0">
                        <a:solidFill>
                          <a:srgbClr val="008FA2"/>
                        </a:solidFill>
                        <a:latin typeface="+mn-lt"/>
                        <a:ea typeface="+mn-ea"/>
                        <a:cs typeface="+mn-cs"/>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99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mn-lt"/>
                        </a:rPr>
                        <a:t>Clearing &amp; settlement – T+2 / T + 3</a:t>
                      </a: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kern="1200" dirty="0" smtClean="0">
                          <a:solidFill>
                            <a:schemeClr val="dk1"/>
                          </a:solidFill>
                          <a:latin typeface="+mn-lt"/>
                          <a:ea typeface="+mn-ea"/>
                          <a:cs typeface="+mn-cs"/>
                        </a:rPr>
                        <a:t>Pass</a:t>
                      </a:r>
                      <a:endParaRPr lang="en-GB" sz="1400" b="1" kern="1200" dirty="0">
                        <a:solidFill>
                          <a:schemeClr val="dk1"/>
                        </a:solidFill>
                        <a:latin typeface="+mn-lt"/>
                        <a:ea typeface="+mn-ea"/>
                        <a:cs typeface="+mn-cs"/>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smtClean="0">
                          <a:solidFill>
                            <a:srgbClr val="008FA2"/>
                          </a:solidFill>
                        </a:rPr>
                        <a:t>Restricted</a:t>
                      </a:r>
                      <a:endParaRPr lang="en-GB" sz="1000" b="0" dirty="0">
                        <a:solidFill>
                          <a:srgbClr val="008FA2"/>
                        </a:solidFill>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99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mn-lt"/>
                        </a:rPr>
                        <a:t>Brokerage - Sufficient competition to ensure high quality broker services</a:t>
                      </a: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smtClean="0">
                          <a:solidFill>
                            <a:schemeClr val="accent3"/>
                          </a:solidFill>
                        </a:rPr>
                        <a:t>Pass</a:t>
                      </a:r>
                      <a:endParaRPr lang="en-GB" sz="1000" b="0" dirty="0">
                        <a:solidFill>
                          <a:schemeClr val="accent3"/>
                        </a:solidFill>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99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mn-lt"/>
                        </a:rPr>
                        <a:t>Liquidity - Sufficient broad market liquidity to support sizeable global investment</a:t>
                      </a: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smtClean="0">
                          <a:solidFill>
                            <a:schemeClr val="tx1"/>
                          </a:solidFill>
                        </a:rPr>
                        <a:t>Pass</a:t>
                      </a:r>
                      <a:endParaRPr lang="en-GB" sz="1000" b="0" dirty="0">
                        <a:solidFill>
                          <a:schemeClr val="tx1"/>
                        </a:solidFill>
                      </a:endParaRP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994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mn-lt"/>
                        </a:rPr>
                        <a:t>Transaction costs - implicit and explicit costs to be reasonable and competitive</a:t>
                      </a: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Pass</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666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0" i="0" u="none" strike="noStrike" dirty="0" smtClean="0">
                          <a:solidFill>
                            <a:srgbClr val="000000"/>
                          </a:solidFill>
                          <a:effectLst/>
                          <a:latin typeface="+mn-lt"/>
                        </a:rPr>
                        <a:t>Transparency - market depth information / visibility and timely trade reporting process</a:t>
                      </a:r>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X</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t>Pass</a:t>
                      </a:r>
                      <a:endParaRPr lang="en-GB" sz="1400" b="1"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smtClean="0"/>
                        <a:t>Pass</a:t>
                      </a:r>
                      <a:endParaRPr lang="en-GB" sz="1000" dirty="0"/>
                    </a:p>
                  </a:txBody>
                  <a:tcPr marL="45720" marR="45720" marT="36576" marB="36576">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91032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FTSE Russell">
      <a:dk1>
        <a:sysClr val="windowText" lastClr="000000"/>
      </a:dk1>
      <a:lt1>
        <a:sysClr val="window" lastClr="FFFFFF"/>
      </a:lt1>
      <a:dk2>
        <a:srgbClr val="866243"/>
      </a:dk2>
      <a:lt2>
        <a:srgbClr val="90C18F"/>
      </a:lt2>
      <a:accent1>
        <a:srgbClr val="551732"/>
      </a:accent1>
      <a:accent2>
        <a:srgbClr val="696D6F"/>
      </a:accent2>
      <a:accent3>
        <a:srgbClr val="005B67"/>
      </a:accent3>
      <a:accent4>
        <a:srgbClr val="F8B15B"/>
      </a:accent4>
      <a:accent5>
        <a:srgbClr val="71621D"/>
      </a:accent5>
      <a:accent6>
        <a:srgbClr val="1F9EC4"/>
      </a:accent6>
      <a:hlink>
        <a:srgbClr val="2C6C88"/>
      </a:hlink>
      <a:folHlink>
        <a:srgbClr val="2C6C8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splay_x0020_Order xmlns="6fe4f33c-167d-48f3-9138-d2404fd62a27">2</Display_x0020_Order>
    <Item_x0020_Type_x0020_Secondary xmlns="6fe4f33c-167d-48f3-9138-d2404fd62a27" xsi:nil="true"/>
    <DPI xmlns="6fe4f33c-167d-48f3-9138-d2404fd62a27" xsi:nil="true"/>
    <Test_x0020_Item_x0020_Type xmlns="6fe4f33c-167d-48f3-9138-d2404fd62a27">Corporate Collateral</Test_x0020_Item_x0020_Type>
    <New_x0020_Item_x0020_File_x0020_Type xmlns="6fe4f33c-167d-48f3-9138-d2404fd62a27">PowerPoint</New_x0020_Item_x0020_File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832D324146C9409FE609C69BF250D5" ma:contentTypeVersion="6" ma:contentTypeDescription="Create a new document." ma:contentTypeScope="" ma:versionID="369a04a75a9f06f6940d03527b31890a">
  <xsd:schema xmlns:xsd="http://www.w3.org/2001/XMLSchema" xmlns:xs="http://www.w3.org/2001/XMLSchema" xmlns:p="http://schemas.microsoft.com/office/2006/metadata/properties" xmlns:ns2="6fe4f33c-167d-48f3-9138-d2404fd62a27" targetNamespace="http://schemas.microsoft.com/office/2006/metadata/properties" ma:root="true" ma:fieldsID="697c0cd4f27cc66a0e7e392ea05ee659" ns2:_="">
    <xsd:import namespace="6fe4f33c-167d-48f3-9138-d2404fd62a27"/>
    <xsd:element name="properties">
      <xsd:complexType>
        <xsd:sequence>
          <xsd:element name="documentManagement">
            <xsd:complexType>
              <xsd:all>
                <xsd:element ref="ns2:Test_x0020_Item_x0020_Type"/>
                <xsd:element ref="ns2:New_x0020_Item_x0020_File_x0020_Type"/>
                <xsd:element ref="ns2:Display_x0020_Order" minOccurs="0"/>
                <xsd:element ref="ns2:Item_x0020_Type_x0020_Secondary" minOccurs="0"/>
                <xsd:element ref="ns2:DP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4f33c-167d-48f3-9138-d2404fd62a27" elementFormDefault="qualified">
    <xsd:import namespace="http://schemas.microsoft.com/office/2006/documentManagement/types"/>
    <xsd:import namespace="http://schemas.microsoft.com/office/infopath/2007/PartnerControls"/>
    <xsd:element name="Test_x0020_Item_x0020_Type" ma:index="2" ma:displayName="Item Type" ma:format="Dropdown" ma:internalName="Test_x0020_Item_x0020_Type">
      <xsd:simpleType>
        <xsd:restriction base="dms:Choice">
          <xsd:enumeration value="Administrative"/>
          <xsd:enumeration value="Background Photography"/>
          <xsd:enumeration value="Biography"/>
          <xsd:enumeration value="Branding"/>
          <xsd:enumeration value="Corporate Collateral"/>
          <xsd:enumeration value="Email"/>
          <xsd:enumeration value="Icon - Opaque"/>
          <xsd:enumeration value="Icon - Primary Color"/>
          <xsd:enumeration value="Logo"/>
          <xsd:enumeration value="Logo - Mini"/>
          <xsd:enumeration value="Stationery"/>
          <xsd:enumeration value="Template"/>
        </xsd:restriction>
      </xsd:simpleType>
    </xsd:element>
    <xsd:element name="New_x0020_Item_x0020_File_x0020_Type" ma:index="3" ma:displayName="Item File Type" ma:format="Dropdown" ma:internalName="New_x0020_Item_x0020_File_x0020_Type">
      <xsd:simpleType>
        <xsd:restriction base="dms:Choice">
          <xsd:enumeration value="AI"/>
          <xsd:enumeration value="EPS"/>
          <xsd:enumeration value="Excel"/>
          <xsd:enumeration value="INDD"/>
          <xsd:enumeration value="JPG"/>
          <xsd:enumeration value="Outlook"/>
          <xsd:enumeration value="PDF"/>
          <xsd:enumeration value="PNG"/>
          <xsd:enumeration value="PowerPoint"/>
          <xsd:enumeration value="Word"/>
        </xsd:restriction>
      </xsd:simpleType>
    </xsd:element>
    <xsd:element name="Display_x0020_Order" ma:index="4" nillable="true" ma:displayName="Display Order" ma:internalName="Display_x0020_Order">
      <xsd:simpleType>
        <xsd:restriction base="dms:Number"/>
      </xsd:simpleType>
    </xsd:element>
    <xsd:element name="Item_x0020_Type_x0020_Secondary" ma:index="5" nillable="true" ma:displayName="Item Type Secondary" ma:description="Used to group Templates for display." ma:format="Dropdown" ma:internalName="Item_x0020_Type_x0020_Secondary">
      <xsd:simpleType>
        <xsd:restriction base="dms:Choice">
          <xsd:enumeration value="INDD"/>
          <xsd:enumeration value="PowerPoint"/>
          <xsd:enumeration value="Word"/>
          <xsd:enumeration value="Outlook"/>
          <xsd:enumeration value="Excel"/>
          <xsd:enumeration value="Bios"/>
          <xsd:enumeration value="Letterhead/Fax"/>
        </xsd:restriction>
      </xsd:simpleType>
    </xsd:element>
    <xsd:element name="DPI" ma:index="6" nillable="true" ma:displayName="DPI" ma:description="Used for logo content." ma:internalName="DPI">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Item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F77319-6D25-46E0-9786-7D187B6A9DD5}">
  <ds:schemaRefs>
    <ds:schemaRef ds:uri="http://schemas.microsoft.com/sharepoint/v3/contenttype/forms"/>
  </ds:schemaRefs>
</ds:datastoreItem>
</file>

<file path=customXml/itemProps2.xml><?xml version="1.0" encoding="utf-8"?>
<ds:datastoreItem xmlns:ds="http://schemas.openxmlformats.org/officeDocument/2006/customXml" ds:itemID="{71CB13F7-4286-43DF-B3EA-86291C4CD8D0}">
  <ds:schemaRefs>
    <ds:schemaRef ds:uri="http://schemas.microsoft.com/office/2006/documentManagement/types"/>
    <ds:schemaRef ds:uri="http://purl.org/dc/terms/"/>
    <ds:schemaRef ds:uri="http://schemas.openxmlformats.org/package/2006/metadata/core-properties"/>
    <ds:schemaRef ds:uri="http://purl.org/dc/dcmitype/"/>
    <ds:schemaRef ds:uri="6fe4f33c-167d-48f3-9138-d2404fd62a27"/>
    <ds:schemaRef ds:uri="http://www.w3.org/XML/1998/namespace"/>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F97269AC-5828-497B-93EE-45DB6476C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e4f33c-167d-48f3-9138-d2404fd62a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218</TotalTime>
  <Words>3083</Words>
  <Application>Microsoft Office PowerPoint</Application>
  <PresentationFormat>On-screen Show (4:3)</PresentationFormat>
  <Paragraphs>412</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FTSE Russell</vt:lpstr>
      <vt:lpstr>London Stock Exchange Group Building stable, trusted markets since 1801</vt:lpstr>
      <vt:lpstr>Why FTSE Russell?</vt:lpstr>
      <vt:lpstr>A trusted partner</vt:lpstr>
      <vt:lpstr>PowerPoint Presentation</vt:lpstr>
      <vt:lpstr>Country Classification </vt:lpstr>
      <vt:lpstr>The status of Kuwait….</vt:lpstr>
      <vt:lpstr>FTSE Country Classification Process (for global equity indexes)</vt:lpstr>
      <vt:lpstr>Current Assessment of Kuwait &amp; Saudi Arabia (September 2017)</vt:lpstr>
      <vt:lpstr>Expansion of Gulf States representation in FTSE Russell Global Equity Indexes</vt:lpstr>
      <vt:lpstr>FTSE quality of market criteria September 2017</vt:lpstr>
      <vt:lpstr>PowerPoint Presentation</vt:lpstr>
      <vt:lpstr>How we can help</vt:lpstr>
      <vt:lpstr>What will FTSE Russell’s global clients be seeing ?</vt:lpstr>
      <vt:lpstr>Provisional list of Kuwait stocks (to be updated 29th March 2018)</vt:lpstr>
      <vt:lpstr>Looking ahead for Kuwait. </vt:lpstr>
      <vt:lpstr>FTSE Quality of Markets Criteria</vt:lpstr>
      <vt:lpstr>Definitions of Economic/Market Status</vt:lpstr>
      <vt:lpstr>PowerPoint Presentation</vt:lpstr>
      <vt:lpstr>FTSE Russell Watch List countries</vt:lpstr>
      <vt:lpstr>Contact </vt:lpstr>
      <vt:lpstr>Thank you</vt:lpstr>
      <vt:lpstr>Disclaimer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FTSE Russell Credentials Presentation (for presenting)</dc:title>
  <dc:creator>Adam Kinsman</dc:creator>
  <cp:lastModifiedBy>Gary Rynhoud</cp:lastModifiedBy>
  <cp:revision>391</cp:revision>
  <cp:lastPrinted>2015-07-23T19:42:19Z</cp:lastPrinted>
  <dcterms:created xsi:type="dcterms:W3CDTF">2015-06-19T04:38:14Z</dcterms:created>
  <dcterms:modified xsi:type="dcterms:W3CDTF">2018-03-19T16:55:53Z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422084591</vt:i4>
  </property>
  <property fmtid="{D5CDD505-2E9C-101B-9397-08002B2CF9AE}" pid="3" name="_NewReviewCycle">
    <vt:lpwstr/>
  </property>
  <property fmtid="{D5CDD505-2E9C-101B-9397-08002B2CF9AE}" pid="4" name="_EmailSubject">
    <vt:lpwstr>Status of speakers for the CMA Annual Conference : Mr. Kevin Moore-CISI [Internal] [Public]</vt:lpwstr>
  </property>
  <property fmtid="{D5CDD505-2E9C-101B-9397-08002B2CF9AE}" pid="5" name="_AuthorEmail">
    <vt:lpwstr>GRynhoud@ftserussell.com</vt:lpwstr>
  </property>
  <property fmtid="{D5CDD505-2E9C-101B-9397-08002B2CF9AE}" pid="6" name="_AuthorEmailDisplayName">
    <vt:lpwstr>Rynhoud, Gary</vt:lpwstr>
  </property>
  <property fmtid="{D5CDD505-2E9C-101B-9397-08002B2CF9AE}" pid="7" name="_PreviousAdHocReviewCycleID">
    <vt:i4>1093804161</vt:i4>
  </property>
  <property fmtid="{D5CDD505-2E9C-101B-9397-08002B2CF9AE}" pid="8" name="Image File Type">
    <vt:lpwstr>PowerPoint</vt:lpwstr>
  </property>
  <property fmtid="{D5CDD505-2E9C-101B-9397-08002B2CF9AE}" pid="9" name="ContentTypeId">
    <vt:lpwstr>0x0101005A832D324146C9409FE609C69BF250D5</vt:lpwstr>
  </property>
  <property fmtid="{D5CDD505-2E9C-101B-9397-08002B2CF9AE}" pid="10" name="Image Type">
    <vt:lpwstr>Corporate Collateral</vt:lpwstr>
  </property>
</Properties>
</file>